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88" r:id="rId1"/>
    <p:sldMasterId id="2147483696" r:id="rId2"/>
    <p:sldMasterId id="2147483704" r:id="rId3"/>
  </p:sldMasterIdLst>
  <p:notesMasterIdLst>
    <p:notesMasterId r:id="rId72"/>
  </p:notesMasterIdLst>
  <p:handoutMasterIdLst>
    <p:handoutMasterId r:id="rId73"/>
  </p:handoutMasterIdLst>
  <p:sldIdLst>
    <p:sldId id="276" r:id="rId4"/>
    <p:sldId id="426" r:id="rId5"/>
    <p:sldId id="336" r:id="rId6"/>
    <p:sldId id="337" r:id="rId7"/>
    <p:sldId id="338" r:id="rId8"/>
    <p:sldId id="424" r:id="rId9"/>
    <p:sldId id="390" r:id="rId10"/>
    <p:sldId id="425" r:id="rId11"/>
    <p:sldId id="339" r:id="rId12"/>
    <p:sldId id="340" r:id="rId13"/>
    <p:sldId id="341" r:id="rId14"/>
    <p:sldId id="343" r:id="rId15"/>
    <p:sldId id="387" r:id="rId16"/>
    <p:sldId id="386" r:id="rId17"/>
    <p:sldId id="345" r:id="rId18"/>
    <p:sldId id="342" r:id="rId19"/>
    <p:sldId id="388" r:id="rId20"/>
    <p:sldId id="347" r:id="rId21"/>
    <p:sldId id="346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94" r:id="rId40"/>
    <p:sldId id="395" r:id="rId41"/>
    <p:sldId id="392" r:id="rId42"/>
    <p:sldId id="393" r:id="rId43"/>
    <p:sldId id="396" r:id="rId44"/>
    <p:sldId id="397" r:id="rId45"/>
    <p:sldId id="398" r:id="rId46"/>
    <p:sldId id="399" r:id="rId47"/>
    <p:sldId id="400" r:id="rId48"/>
    <p:sldId id="401" r:id="rId49"/>
    <p:sldId id="402" r:id="rId50"/>
    <p:sldId id="403" r:id="rId51"/>
    <p:sldId id="404" r:id="rId52"/>
    <p:sldId id="405" r:id="rId53"/>
    <p:sldId id="406" r:id="rId54"/>
    <p:sldId id="407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415" r:id="rId63"/>
    <p:sldId id="416" r:id="rId64"/>
    <p:sldId id="417" r:id="rId65"/>
    <p:sldId id="418" r:id="rId66"/>
    <p:sldId id="419" r:id="rId67"/>
    <p:sldId id="420" r:id="rId68"/>
    <p:sldId id="421" r:id="rId69"/>
    <p:sldId id="422" r:id="rId70"/>
    <p:sldId id="423" r:id="rId71"/>
  </p:sldIdLst>
  <p:sldSz cx="9144000" cy="6858000" type="screen4x3"/>
  <p:notesSz cx="7315200" cy="9601200"/>
  <p:embeddedFontLst>
    <p:embeddedFont>
      <p:font typeface="Monotype Sorts" panose="020B0604020202020204" charset="0"/>
      <p:regular r:id="rId74"/>
    </p:embeddedFont>
    <p:embeddedFont>
      <p:font typeface="Candara" panose="020E0502030303020204" pitchFamily="34" charset="0"/>
      <p:regular r:id="rId75"/>
      <p:bold r:id="rId76"/>
      <p:italic r:id="rId77"/>
      <p:boldItalic r:id="rId78"/>
    </p:embeddedFont>
    <p:embeddedFont>
      <p:font typeface="Book Antiqua" panose="02040602050305030304" pitchFamily="18" charset="0"/>
      <p:regular r:id="rId79"/>
      <p:bold r:id="rId80"/>
      <p:italic r:id="rId81"/>
      <p:boldItalic r:id="rId82"/>
    </p:embeddedFont>
    <p:embeddedFont>
      <p:font typeface="Cambria Math" panose="02040503050406030204" pitchFamily="18" charset="0"/>
      <p:regular r:id="rId83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4343"/>
    <a:srgbClr val="FBA305"/>
    <a:srgbClr val="7E69FF"/>
    <a:srgbClr val="A7E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/>
    <p:restoredTop sz="86410" autoAdjust="0"/>
  </p:normalViewPr>
  <p:slideViewPr>
    <p:cSldViewPr>
      <p:cViewPr varScale="1">
        <p:scale>
          <a:sx n="77" d="100"/>
          <a:sy n="77" d="100"/>
        </p:scale>
        <p:origin x="106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086" y="6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font" Target="fonts/font3.fntdata"/><Relationship Id="rId8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87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font" Target="fonts/font9.fntdata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7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handoutMaster" Target="handoutMasters/handout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2.xml"/><Relationship Id="rId2" Type="http://schemas.openxmlformats.org/officeDocument/2006/relationships/slide" Target="slides/slide23.xml"/><Relationship Id="rId1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32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7103713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03338" y="733425"/>
            <a:ext cx="4772025" cy="3578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1496" y="6090697"/>
            <a:ext cx="2697226" cy="124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298340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884656" y="9298340"/>
            <a:ext cx="413612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fld id="{2559D858-AF03-40AE-8F16-749ADAC8B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9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496" y="6568012"/>
            <a:ext cx="194555" cy="2869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6799" y="9298340"/>
            <a:ext cx="281469" cy="302861"/>
          </a:xfrm>
        </p:spPr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73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65A656D4-3262-4FBD-96BA-60FD3C31D7B6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We can’t easily distinguish</a:t>
            </a:r>
            <a:r>
              <a:rPr lang="en-US" altLang="en-US" baseline="0" dirty="0" smtClean="0">
                <a:latin typeface="Arial" charset="0"/>
              </a:rPr>
              <a:t> dissolved CO2 gas from carbonic acid. So we treat them as one entity.</a:t>
            </a:r>
          </a:p>
          <a:p>
            <a:r>
              <a:rPr lang="en-US" altLang="en-US" baseline="0" dirty="0" smtClean="0">
                <a:latin typeface="Arial" charset="0"/>
              </a:rPr>
              <a:t>If we start with calcium carbonate</a:t>
            </a:r>
          </a:p>
          <a:p>
            <a:r>
              <a:rPr lang="en-US" altLang="en-US" baseline="0" dirty="0" smtClean="0">
                <a:latin typeface="Arial" charset="0"/>
              </a:rPr>
              <a:t>When it dissolves we get carbonate.</a:t>
            </a:r>
          </a:p>
          <a:p>
            <a:r>
              <a:rPr lang="en-US" altLang="en-US" baseline="0" dirty="0" smtClean="0">
                <a:latin typeface="Arial" charset="0"/>
              </a:rPr>
              <a:t>Add acid (hydrogen ions) we get bicarbonate or hydrogen carbonate</a:t>
            </a:r>
          </a:p>
          <a:p>
            <a:r>
              <a:rPr lang="en-US" altLang="en-US" baseline="0" dirty="0" smtClean="0">
                <a:latin typeface="Arial" charset="0"/>
              </a:rPr>
              <a:t>Add more acid and we get carbonic acid or CO2 gas.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8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Eliminate carbonic</a:t>
            </a:r>
            <a:r>
              <a:rPr lang="en-US" altLang="en-US" baseline="0" dirty="0" smtClean="0">
                <a:latin typeface="Arial" charset="0"/>
              </a:rPr>
              <a:t> acid and carbonate from this equation to get bicarbonate concentration as a function of total carbonates and pH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57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82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The dimensionless fractions must sum</a:t>
            </a:r>
            <a:r>
              <a:rPr lang="en-US" altLang="en-US" baseline="0" dirty="0" smtClean="0">
                <a:latin typeface="Arial" charset="0"/>
              </a:rPr>
              <a:t> to one!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53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E95F9EE-1DB0-4E1E-A321-1B9DB3BBBE21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Dominant species initially is bicarbonate</a:t>
            </a:r>
          </a:p>
          <a:p>
            <a:r>
              <a:rPr lang="en-US" altLang="en-US" dirty="0" smtClean="0">
                <a:latin typeface="Arial" charset="0"/>
              </a:rPr>
              <a:t>As we add acid bicarbonate</a:t>
            </a:r>
            <a:r>
              <a:rPr lang="en-US" altLang="en-US" baseline="0" dirty="0" smtClean="0">
                <a:latin typeface="Arial" charset="0"/>
              </a:rPr>
              <a:t> converts into carbonic acid and the carbonic acid concentration increases.</a:t>
            </a:r>
          </a:p>
          <a:p>
            <a:r>
              <a:rPr lang="en-US" altLang="en-US" baseline="0" dirty="0" smtClean="0">
                <a:latin typeface="Arial" charset="0"/>
              </a:rPr>
              <a:t>This reaction means that hydrogen ions aren’t conserved! They can react to form new species.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38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93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29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77E9CD8-358D-4EF7-B377-12D873A775DA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8875"/>
            <a:ext cx="9402588" cy="281333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ANC and dissolved inorganic carbon (DIC) are conservative quantities with respect to mixing and changes in temperature and pressure </a:t>
            </a:r>
          </a:p>
        </p:txBody>
      </p:sp>
    </p:spTree>
    <p:extLst>
      <p:ext uri="{BB962C8B-B14F-4D97-AF65-F5344CB8AC3E}">
        <p14:creationId xmlns:p14="http://schemas.microsoft.com/office/powerpoint/2010/main" val="4175348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B5A963B-56D3-47C6-AB44-D9597348B842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67587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smtClean="0">
                <a:latin typeface="Arial" charset="0"/>
              </a:rPr>
              <a:t>neglect the initial [OH-] concentration</a:t>
            </a:r>
          </a:p>
        </p:txBody>
      </p:sp>
      <p:sp>
        <p:nvSpPr>
          <p:cNvPr id="67588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846256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7D28DCF-0872-4C3E-8135-8B6C42072DA9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20D02689-1612-45AA-A5D0-0EF84998806F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726284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Can also </a:t>
            </a:r>
            <a:r>
              <a:rPr lang="de-CH" altLang="en-US" dirty="0" err="1" smtClean="0">
                <a:latin typeface="Arial" charset="0"/>
              </a:rPr>
              <a:t>be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fomed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from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lightening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strikes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or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volcanic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eruptions</a:t>
            </a:r>
            <a:endParaRPr lang="de-CH" altLang="en-US" dirty="0" smtClean="0">
              <a:latin typeface="Arial" charset="0"/>
            </a:endParaRPr>
          </a:p>
          <a:p>
            <a:r>
              <a:rPr lang="de-CH" altLang="en-US" dirty="0" smtClean="0">
                <a:latin typeface="Arial" charset="0"/>
              </a:rPr>
              <a:t>Primary source of Sox and Nox – electric generation, factory</a:t>
            </a:r>
            <a:r>
              <a:rPr lang="de-CH" altLang="en-US" baseline="0" dirty="0" smtClean="0">
                <a:latin typeface="Arial" charset="0"/>
              </a:rPr>
              <a:t> smoke stacks, automobile emissions </a:t>
            </a:r>
          </a:p>
          <a:p>
            <a:r>
              <a:rPr lang="de-CH" altLang="en-US" baseline="0" dirty="0" smtClean="0">
                <a:latin typeface="Arial" charset="0"/>
              </a:rPr>
              <a:t>Sulfer and nitrogen oxides</a:t>
            </a:r>
          </a:p>
          <a:p>
            <a:r>
              <a:rPr lang="en-US" dirty="0" smtClean="0"/>
              <a:t>Mine drainage is formed when pyrite, an iron sulfide, is exposed and reacts with air and water to form sulfuric acid and dissolved iron.</a:t>
            </a:r>
          </a:p>
          <a:p>
            <a:r>
              <a:rPr lang="en-US" dirty="0" smtClean="0"/>
              <a:t>Acid Mine Drainage (AMD) is currently the main pollutant of surface water in the mid-Atlantic region.</a:t>
            </a:r>
            <a:r>
              <a:rPr lang="en-US" baseline="0" dirty="0" smtClean="0"/>
              <a:t> (http://www.sosbluewaters.org/epa-what-is-acid-mine-drainage%5B1%5D.pdf)</a:t>
            </a:r>
            <a:endParaRPr lang="en-US" altLang="en-US" b="1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76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F7A49033-702E-4867-8678-2A0719965E2B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405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AB6DCBF-7A6D-420F-B6D2-C73BE49E6DEC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6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F58FDE9-92A3-4D17-B5B3-2F92543EC993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6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CC6ECC5-5B6D-42A9-AB4B-308720044F9F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9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A52D09D-95F4-4B54-87F9-9ABC16EED87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Remember, CT</a:t>
            </a:r>
            <a:r>
              <a:rPr lang="en-US" altLang="en-US" baseline="0" dirty="0" smtClean="0">
                <a:latin typeface="Arial" charset="0"/>
              </a:rPr>
              <a:t> is total carbonate species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4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7985D2B0-7746-4A8A-8EEA-497D13E33EBC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562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E0CA7F-BFA4-4C5C-921D-E5AD9E70788D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3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8625F3AA-F899-492A-B5CA-D51CF9D7342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are trying to get at in ANCs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69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82CF7E5-87B7-43E9-8000-2E9D071B08B2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81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FE60B2A-D299-4A3D-AB2F-373CD2D2DA0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This</a:t>
            </a:r>
            <a:r>
              <a:rPr lang="en-US" altLang="en-US" baseline="0" dirty="0" smtClean="0">
                <a:latin typeface="Arial" charset="0"/>
              </a:rPr>
              <a:t> equation for equivalent volume is only true for pH&lt;&lt;pK1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1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91D15BC0-6479-49C4-9A67-0A8C0D033DB2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1995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Sulfur dioxide – a toxic gas</a:t>
            </a:r>
          </a:p>
          <a:p>
            <a:r>
              <a:rPr lang="de-CH" altLang="en-US" dirty="0" smtClean="0">
                <a:latin typeface="Arial" charset="0"/>
              </a:rPr>
              <a:t>hydroxysulfonyl (HOSO2) radical</a:t>
            </a:r>
          </a:p>
          <a:p>
            <a:r>
              <a:rPr lang="de-CH" altLang="en-US" dirty="0" smtClean="0">
                <a:latin typeface="Arial" charset="0"/>
              </a:rPr>
              <a:t>Sulfur trioxide</a:t>
            </a:r>
          </a:p>
          <a:p>
            <a:r>
              <a:rPr lang="de-CH" altLang="en-US" dirty="0" smtClean="0">
                <a:latin typeface="Arial" charset="0"/>
              </a:rPr>
              <a:t>Hydroperoxyl radical</a:t>
            </a:r>
          </a:p>
          <a:p>
            <a:r>
              <a:rPr lang="de-CH" altLang="en-US" dirty="0" smtClean="0">
                <a:latin typeface="Arial" charset="0"/>
              </a:rPr>
              <a:t>Nitric oxide (nitrogen</a:t>
            </a:r>
            <a:r>
              <a:rPr lang="de-CH" altLang="en-US" baseline="0" dirty="0" smtClean="0">
                <a:latin typeface="Arial" charset="0"/>
              </a:rPr>
              <a:t> monooxide)</a:t>
            </a:r>
          </a:p>
          <a:p>
            <a:r>
              <a:rPr lang="de-CH" altLang="en-US" baseline="0" dirty="0" smtClean="0">
                <a:latin typeface="Arial" charset="0"/>
              </a:rPr>
              <a:t>Nitrogen dioxide</a:t>
            </a:r>
          </a:p>
          <a:p>
            <a:r>
              <a:rPr lang="de-CH" altLang="en-US" dirty="0" smtClean="0">
                <a:latin typeface="Arial" charset="0"/>
              </a:rPr>
              <a:t>Hydroxyl radical formed from reaction by excited atomic oxygen with water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390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952A54A-178A-4842-B5F5-71EC00693DF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93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30E41F20-07C4-4254-A6DF-AC3E77FE73C4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How do you know if you should include the lowest point given</a:t>
            </a:r>
            <a:r>
              <a:rPr lang="en-US" altLang="en-US" baseline="0" dirty="0" smtClean="0">
                <a:latin typeface="Arial" charset="0"/>
              </a:rPr>
              <a:t> that the lowest point might not be on the “straight” line?</a:t>
            </a:r>
          </a:p>
          <a:p>
            <a:r>
              <a:rPr lang="en-US" altLang="en-US" baseline="0" dirty="0" smtClean="0">
                <a:latin typeface="Arial" charset="0"/>
              </a:rPr>
              <a:t>Calculate means sum of squared errors with and without the lowest point. 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7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02C5038-EB8B-4B2C-97D2-010AEEDF2B2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33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F13B467-5E20-4BE1-952A-A47C2F5FC5DB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48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A02D7A-E7CE-403E-9DB2-A886B429767B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6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D33A927B-4369-46D7-9C91-68FD25AC6336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End before</a:t>
            </a:r>
            <a:r>
              <a:rPr lang="en-US" altLang="en-US" baseline="0" dirty="0" smtClean="0">
                <a:latin typeface="Arial" charset="0"/>
              </a:rPr>
              <a:t> pH 3 because we are extrapolating in your measurements of pH</a:t>
            </a:r>
          </a:p>
          <a:p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28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D33A927B-4369-46D7-9C91-68FD25AC6336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756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742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96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5" y="5838674"/>
            <a:ext cx="47565407" cy="1761738"/>
          </a:xfrm>
          <a:noFill/>
        </p:spPr>
        <p:txBody>
          <a:bodyPr/>
          <a:lstStyle/>
          <a:p>
            <a:pPr marL="239332" indent="-239332">
              <a:buAutoNum type="arabicPeriod"/>
            </a:pPr>
            <a:r>
              <a:rPr lang="de-CH" altLang="en-US" dirty="0" smtClean="0">
                <a:latin typeface="Arial" charset="0"/>
              </a:rPr>
              <a:t>John</a:t>
            </a:r>
            <a:r>
              <a:rPr lang="de-CH" altLang="en-US" baseline="0" dirty="0" smtClean="0">
                <a:latin typeface="Arial" charset="0"/>
              </a:rPr>
              <a:t> Evelyn, an English </a:t>
            </a:r>
            <a:r>
              <a:rPr lang="de-CH" altLang="en-US" baseline="0" dirty="0" err="1" smtClean="0">
                <a:latin typeface="Arial" charset="0"/>
              </a:rPr>
              <a:t>writer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commented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condition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so </a:t>
            </a:r>
            <a:r>
              <a:rPr lang="de-CH" altLang="en-US" baseline="0" dirty="0" err="1" smtClean="0">
                <a:latin typeface="Arial" charset="0"/>
              </a:rPr>
              <a:t>called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Arundel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Marbles</a:t>
            </a:r>
            <a:r>
              <a:rPr lang="de-CH" altLang="en-US" baseline="0" dirty="0" smtClean="0">
                <a:latin typeface="Arial" charset="0"/>
              </a:rPr>
              <a:t>.  These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collection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ancient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Greek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sculptures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weathered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Likely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combustion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cooking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heating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In 1852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between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acidic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by</a:t>
            </a:r>
            <a:r>
              <a:rPr lang="de-CH" altLang="en-US" baseline="0" dirty="0" smtClean="0">
                <a:latin typeface="Arial" charset="0"/>
              </a:rPr>
              <a:t> Robert Angus Smith in Manchester England.  He </a:t>
            </a:r>
            <a:r>
              <a:rPr lang="de-CH" altLang="en-US" baseline="0" dirty="0" err="1" smtClean="0">
                <a:latin typeface="Arial" charset="0"/>
              </a:rPr>
              <a:t>coined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term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considered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father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field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research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err="1" smtClean="0">
                <a:latin typeface="Arial" charset="0"/>
              </a:rPr>
              <a:t>Eville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Gorham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while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</a:t>
            </a:r>
            <a:r>
              <a:rPr lang="de-CH" altLang="en-US" baseline="0" dirty="0" smtClean="0">
                <a:latin typeface="Arial" charset="0"/>
              </a:rPr>
              <a:t> Dalhousie University </a:t>
            </a:r>
            <a:r>
              <a:rPr lang="de-CH" altLang="en-US" baseline="0" dirty="0" err="1" smtClean="0">
                <a:latin typeface="Arial" charset="0"/>
              </a:rPr>
              <a:t>hypothesized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SO2 </a:t>
            </a:r>
            <a:r>
              <a:rPr lang="de-CH" altLang="en-US" baseline="0" dirty="0" err="1" smtClean="0">
                <a:latin typeface="Arial" charset="0"/>
              </a:rPr>
              <a:t>emitted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transported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over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distances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react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sun</a:t>
            </a:r>
            <a:r>
              <a:rPr lang="de-CH" altLang="en-US" baseline="0" dirty="0" smtClean="0">
                <a:latin typeface="Arial" charset="0"/>
              </a:rPr>
              <a:t> light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moisture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atmosphere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fall back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earth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.  But </a:t>
            </a:r>
            <a:r>
              <a:rPr lang="de-CH" altLang="en-US" baseline="0" dirty="0" err="1" smtClean="0">
                <a:latin typeface="Arial" charset="0"/>
              </a:rPr>
              <a:t>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focused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unknown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aquatic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plants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remained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confined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academic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world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Destined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wallow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litte </a:t>
            </a:r>
            <a:r>
              <a:rPr lang="de-CH" altLang="en-US" baseline="0" dirty="0" err="1" smtClean="0">
                <a:latin typeface="Arial" charset="0"/>
              </a:rPr>
              <a:t>impact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Harold Harvey was a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University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Toronta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person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really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study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scientific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endeavor</a:t>
            </a:r>
            <a:r>
              <a:rPr lang="de-CH" altLang="en-US" baseline="0" dirty="0" smtClean="0">
                <a:latin typeface="Arial" charset="0"/>
              </a:rPr>
              <a:t>.  He was a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interested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propagation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populations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about</a:t>
            </a:r>
            <a:r>
              <a:rPr lang="de-CH" altLang="en-US" baseline="0" dirty="0" smtClean="0">
                <a:latin typeface="Arial" charset="0"/>
              </a:rPr>
              <a:t> 6 </a:t>
            </a:r>
            <a:r>
              <a:rPr lang="de-CH" altLang="en-US" baseline="0" dirty="0" err="1" smtClean="0">
                <a:latin typeface="Arial" charset="0"/>
              </a:rPr>
              <a:t>hours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north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Toronto –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input</a:t>
            </a:r>
            <a:r>
              <a:rPr lang="de-CH" altLang="en-US" baseline="0" dirty="0" smtClean="0">
                <a:latin typeface="Arial" charset="0"/>
              </a:rPr>
              <a:t> was a </a:t>
            </a:r>
            <a:r>
              <a:rPr lang="de-CH" altLang="en-US" baseline="0" dirty="0" err="1" smtClean="0">
                <a:latin typeface="Arial" charset="0"/>
              </a:rPr>
              <a:t>waterfall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outlet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dammed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up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logs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debris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stocked</a:t>
            </a:r>
            <a:r>
              <a:rPr lang="de-CH" altLang="en-US" baseline="0" dirty="0" smtClean="0">
                <a:latin typeface="Arial" charset="0"/>
              </a:rPr>
              <a:t> Pacific </a:t>
            </a:r>
            <a:r>
              <a:rPr lang="de-CH" altLang="en-US" baseline="0" dirty="0" err="1" smtClean="0">
                <a:latin typeface="Arial" charset="0"/>
              </a:rPr>
              <a:t>salmon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thinking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pristine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environment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suitable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habitat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western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They</a:t>
            </a:r>
            <a:r>
              <a:rPr lang="de-CH" altLang="en-US" baseline="0" dirty="0" smtClean="0">
                <a:latin typeface="Arial" charset="0"/>
              </a:rPr>
              <a:t> all </a:t>
            </a:r>
            <a:r>
              <a:rPr lang="de-CH" altLang="en-US" baseline="0" dirty="0" err="1" smtClean="0">
                <a:latin typeface="Arial" charset="0"/>
              </a:rPr>
              <a:t>died</a:t>
            </a:r>
            <a:r>
              <a:rPr lang="de-CH" altLang="en-US" baseline="0" dirty="0" smtClean="0">
                <a:latin typeface="Arial" charset="0"/>
              </a:rPr>
              <a:t>.  He also </a:t>
            </a:r>
            <a:r>
              <a:rPr lang="de-CH" altLang="en-US" baseline="0" dirty="0" err="1" smtClean="0">
                <a:latin typeface="Arial" charset="0"/>
              </a:rPr>
              <a:t>noticed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native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smaller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than</a:t>
            </a:r>
            <a:r>
              <a:rPr lang="de-CH" altLang="en-US" baseline="0" dirty="0" smtClean="0">
                <a:latin typeface="Arial" charset="0"/>
              </a:rPr>
              <a:t> normal.  He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water</a:t>
            </a:r>
            <a:r>
              <a:rPr lang="de-CH" altLang="en-US" baseline="0" dirty="0" smtClean="0">
                <a:latin typeface="Arial" charset="0"/>
              </a:rPr>
              <a:t> pH, </a:t>
            </a:r>
            <a:r>
              <a:rPr lang="de-CH" altLang="en-US" baseline="0" dirty="0" err="1" smtClean="0">
                <a:latin typeface="Arial" charset="0"/>
              </a:rPr>
              <a:t>then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deposition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became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vocal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leader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cause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stop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.  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New York Times </a:t>
            </a:r>
            <a:r>
              <a:rPr lang="de-CH" sz="1300" dirty="0" err="1"/>
              <a:t>published</a:t>
            </a:r>
            <a:r>
              <a:rPr lang="de-CH" sz="1300" dirty="0"/>
              <a:t> investigative </a:t>
            </a:r>
            <a:r>
              <a:rPr lang="de-CH" sz="1300" dirty="0" err="1"/>
              <a:t>report</a:t>
            </a:r>
            <a:r>
              <a:rPr lang="de-CH" sz="1300" dirty="0"/>
              <a:t> on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many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varied</a:t>
            </a:r>
            <a:r>
              <a:rPr lang="de-CH" sz="1300" dirty="0"/>
              <a:t> negative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 on an experimental </a:t>
            </a:r>
            <a:r>
              <a:rPr lang="de-CH" sz="1300" dirty="0" err="1"/>
              <a:t>forest</a:t>
            </a:r>
            <a:r>
              <a:rPr lang="de-CH" sz="1300" dirty="0"/>
              <a:t> in </a:t>
            </a:r>
            <a:r>
              <a:rPr lang="de-CH" sz="1300" dirty="0" err="1"/>
              <a:t>Neew</a:t>
            </a:r>
            <a:r>
              <a:rPr lang="de-CH" sz="1300" dirty="0"/>
              <a:t> Hampshire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US </a:t>
            </a:r>
            <a:r>
              <a:rPr lang="de-CH" sz="1300" dirty="0" err="1"/>
              <a:t>Congress</a:t>
            </a:r>
            <a:r>
              <a:rPr lang="de-CH" sz="1300" dirty="0"/>
              <a:t> </a:t>
            </a:r>
            <a:r>
              <a:rPr lang="de-CH" sz="1300" dirty="0" err="1"/>
              <a:t>passes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Deposition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which</a:t>
            </a:r>
            <a:r>
              <a:rPr lang="de-CH" sz="1300" dirty="0"/>
              <a:t> </a:t>
            </a:r>
            <a:r>
              <a:rPr lang="de-CH" sz="1300" dirty="0" err="1"/>
              <a:t>sanctioned</a:t>
            </a:r>
            <a:r>
              <a:rPr lang="de-CH" sz="1300" dirty="0"/>
              <a:t> </a:t>
            </a:r>
            <a:r>
              <a:rPr lang="de-CH" sz="1300" dirty="0" err="1"/>
              <a:t>scientific</a:t>
            </a:r>
            <a:r>
              <a:rPr lang="de-CH" sz="1300" dirty="0"/>
              <a:t> </a:t>
            </a:r>
            <a:r>
              <a:rPr lang="de-CH" sz="1300" dirty="0" err="1"/>
              <a:t>studies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into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causes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rain.  This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led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a </a:t>
            </a:r>
            <a:r>
              <a:rPr lang="de-CH" sz="1300" dirty="0" err="1"/>
              <a:t>series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amendments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clean </a:t>
            </a:r>
            <a:r>
              <a:rPr lang="de-CH" sz="1300" dirty="0" err="1"/>
              <a:t>air</a:t>
            </a:r>
            <a:r>
              <a:rPr lang="de-CH" sz="1300" dirty="0"/>
              <a:t>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a </a:t>
            </a:r>
            <a:r>
              <a:rPr lang="de-CH" sz="1300" dirty="0" err="1"/>
              <a:t>number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programs</a:t>
            </a:r>
            <a:r>
              <a:rPr lang="de-CH" sz="1300" dirty="0"/>
              <a:t> </a:t>
            </a:r>
            <a:r>
              <a:rPr lang="de-CH" sz="1300" dirty="0" err="1"/>
              <a:t>enacted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reduce</a:t>
            </a:r>
            <a:r>
              <a:rPr lang="de-CH" sz="1300" dirty="0"/>
              <a:t> </a:t>
            </a:r>
            <a:r>
              <a:rPr lang="de-CH" sz="1300" dirty="0" err="1"/>
              <a:t>emissions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SOxs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Noxs</a:t>
            </a:r>
            <a:r>
              <a:rPr lang="de-CH" sz="1300" dirty="0"/>
              <a:t>.</a:t>
            </a:r>
            <a:endParaRPr lang="en-US" sz="1300" dirty="0"/>
          </a:p>
          <a:p>
            <a:pPr marL="239332" indent="-239332">
              <a:buAutoNum type="arabicPeriod"/>
            </a:pP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9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864DC3AA-00B1-4077-96AB-9914000C027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9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Mystery! Why is the pH never above 5.7? Is this from pollution?</a:t>
            </a:r>
            <a:r>
              <a:rPr lang="en-US" altLang="en-US" baseline="0" dirty="0" smtClean="0">
                <a:latin typeface="Arial" charset="0"/>
              </a:rPr>
              <a:t> I thought water would have a pH of 7!</a:t>
            </a:r>
          </a:p>
          <a:p>
            <a:r>
              <a:rPr lang="en-US" altLang="en-US" baseline="0" dirty="0" smtClean="0">
                <a:latin typeface="Arial" charset="0"/>
              </a:rPr>
              <a:t>Fall Creek and Cayuga lake always have a pH of 8.3. Why?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1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DF99011B-12DD-4A2D-8BE5-D8E040736B7B}" type="slidenum">
              <a:rPr lang="en-US"/>
              <a:pPr/>
              <a:t>41</a:t>
            </a:fld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64135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Dump (CaCO</a:t>
            </a:r>
            <a:r>
              <a:rPr lang="en-US" sz="2400" baseline="-25000" dirty="0"/>
              <a:t>3</a:t>
            </a:r>
            <a:r>
              <a:rPr lang="en-US" sz="2400" dirty="0"/>
              <a:t>) or sodium bicarbonate (NaHCO</a:t>
            </a:r>
            <a:r>
              <a:rPr lang="en-US" sz="2400" baseline="-25000" dirty="0"/>
              <a:t>3</a:t>
            </a:r>
            <a:r>
              <a:rPr lang="en-US" sz="2400" dirty="0"/>
              <a:t>) into lake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Why not </a:t>
            </a:r>
            <a:r>
              <a:rPr lang="en-US" sz="2400" dirty="0" err="1"/>
              <a:t>NaOH</a:t>
            </a:r>
            <a:r>
              <a:rPr lang="en-US" sz="2400" dirty="0"/>
              <a:t>?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make sure initial pH is okay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ANC will washout of lake</a:t>
            </a:r>
          </a:p>
          <a:p>
            <a:endParaRPr lang="en-US" sz="2400" dirty="0"/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3448156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96D8DDC-9975-4BAA-8A26-EAFE0E3A58D6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61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B3096CD-6A28-45A9-A7C0-953F3324175D}" type="slidenum">
              <a:rPr lang="en-US" altLang="en-US" smtClean="0"/>
              <a:pPr eaLnBrk="1" hangingPunct="1"/>
              <a:t>43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387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1597ACA-08F3-4A8D-922C-F5EEE1035BEF}" type="slidenum">
              <a:rPr lang="en-US" altLang="en-US" smtClean="0"/>
              <a:pPr eaLnBrk="1" hangingPunct="1"/>
              <a:t>44</a:t>
            </a:fld>
            <a:endParaRPr lang="en-US" altLang="en-US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530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F274359-FA87-4DBD-879D-FC5580016C19}" type="slidenum">
              <a:rPr lang="en-US" altLang="en-US" smtClean="0"/>
              <a:pPr eaLnBrk="1" hangingPunct="1"/>
              <a:t>45</a:t>
            </a:fld>
            <a:endParaRPr lang="en-US" alt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992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0E896CE-DA84-4AEB-8E6E-C9F53F822125}" type="slidenum">
              <a:rPr lang="en-US" altLang="en-US" smtClean="0"/>
              <a:pPr eaLnBrk="1" hangingPunct="1"/>
              <a:t>46</a:t>
            </a:fld>
            <a:endParaRPr lang="en-US" alt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401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A18C74-973D-4440-8E91-DB07F8880B03}" type="slidenum">
              <a:rPr lang="en-US" altLang="en-US" smtClean="0"/>
              <a:pPr eaLnBrk="1" hangingPunct="1"/>
              <a:t>47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00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1F0CB5E-CF1E-41A9-B16F-89AB3F247933}" type="slidenum">
              <a:rPr lang="en-US" altLang="en-US" smtClean="0"/>
              <a:pPr eaLnBrk="1" hangingPunct="1"/>
              <a:t>48</a:t>
            </a:fld>
            <a:endParaRPr lang="en-US" alt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430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3284690-9F35-430E-8FB9-B9F83545DB93}" type="slidenum">
              <a:rPr lang="en-US" altLang="en-US" smtClean="0"/>
              <a:pPr eaLnBrk="1" hangingPunct="1"/>
              <a:t>49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136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CFEC37A-4BF0-4BFD-9ECB-6E8BCEAD8349}" type="slidenum">
              <a:rPr lang="en-US" altLang="en-US" smtClean="0"/>
              <a:pPr eaLnBrk="1" hangingPunct="1"/>
              <a:t>50</a:t>
            </a:fld>
            <a:endParaRPr lang="en-US" alt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https://uosm2018.wordpress.com/2014/03/18/acid-rain-in-china-outlining-the-causes-distribution-and-impacts/</a:t>
            </a:r>
          </a:p>
          <a:p>
            <a:r>
              <a:rPr lang="en-US" dirty="0" smtClean="0"/>
              <a:t>http://pubs.acs.org/doi/pdf/10.1021/es0626133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16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48C922B-77EA-4A10-B466-0894DDD7D970}" type="slidenum">
              <a:rPr lang="en-US" altLang="en-US" smtClean="0"/>
              <a:pPr eaLnBrk="1" hangingPunct="1"/>
              <a:t>51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647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5A2B654-84BC-4B36-BA5F-71E89679725C}" type="slidenum">
              <a:rPr lang="en-US" altLang="en-US" smtClean="0"/>
              <a:pPr eaLnBrk="1" hangingPunct="1"/>
              <a:t>52</a:t>
            </a:fld>
            <a:endParaRPr lang="en-US" alt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33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97617AF-03CC-41FF-878C-627270677786}" type="slidenum">
              <a:rPr lang="en-US" altLang="en-US" smtClean="0"/>
              <a:pPr eaLnBrk="1" hangingPunct="1"/>
              <a:t>53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73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BD47AE4-27EF-42FB-85B3-C11CC5D48160}" type="slidenum">
              <a:rPr lang="en-US" altLang="en-US" smtClean="0"/>
              <a:pPr eaLnBrk="1" hangingPunct="1"/>
              <a:t>54</a:t>
            </a:fld>
            <a:endParaRPr lang="en-US" alt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228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52DDBB3-5A91-4E63-B5F6-4DE26EDEAE77}" type="slidenum">
              <a:rPr lang="en-US" altLang="en-US" smtClean="0"/>
              <a:pPr eaLnBrk="1" hangingPunct="1"/>
              <a:t>55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98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CA66BF3-CC94-45A6-8D18-5806DE3882D6}" type="slidenum">
              <a:rPr lang="en-US" altLang="en-US" smtClean="0"/>
              <a:pPr eaLnBrk="1" hangingPunct="1"/>
              <a:t>56</a:t>
            </a:fld>
            <a:endParaRPr lang="en-US" alt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308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B9E95E-E2C3-4926-92B4-7D8EFE1144DA}" type="slidenum">
              <a:rPr lang="en-US" altLang="en-US" smtClean="0"/>
              <a:pPr eaLnBrk="1" hangingPunct="1"/>
              <a:t>57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360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8B69802-3BB6-41D3-8A20-9A4F4051C8BB}" type="slidenum">
              <a:rPr lang="en-US" altLang="en-US" smtClean="0"/>
              <a:pPr eaLnBrk="1" hangingPunct="1"/>
              <a:t>58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66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8CD8AB1-E41B-4682-9C2D-DFA57F757876}" type="slidenum">
              <a:rPr lang="en-US" altLang="en-US" smtClean="0"/>
              <a:pPr eaLnBrk="1" hangingPunct="1"/>
              <a:t>59</a:t>
            </a:fld>
            <a:endParaRPr lang="en-US" alt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662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B103D89-E59B-4B77-97A1-1A66B56B8DD6}" type="slidenum">
              <a:rPr lang="en-US" altLang="en-US" smtClean="0"/>
              <a:pPr eaLnBrk="1" hangingPunct="1"/>
              <a:t>60</a:t>
            </a:fld>
            <a:endParaRPr lang="en-US" alt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4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ECC46CAF-F093-4803-B606-04B7DE7B8E6F}" type="slidenum">
              <a:rPr lang="en-US"/>
              <a:pPr/>
              <a:t>7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83278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r>
              <a:rPr lang="en-US" dirty="0" smtClean="0"/>
              <a:t>Cayuga lake has always had a pH of about 8.3 even during the acid rain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HN" dirty="0" smtClean="0"/>
              <a:t>At </a:t>
            </a:r>
            <a:r>
              <a:rPr lang="es-HN" dirty="0" err="1" smtClean="0"/>
              <a:t>the</a:t>
            </a:r>
            <a:r>
              <a:rPr lang="es-HN" dirty="0" smtClean="0"/>
              <a:t> pH = </a:t>
            </a:r>
            <a:r>
              <a:rPr lang="es-HN" dirty="0" err="1" smtClean="0"/>
              <a:t>pKa</a:t>
            </a:r>
            <a:r>
              <a:rPr lang="es-HN" baseline="0" dirty="0" smtClean="0"/>
              <a:t> </a:t>
            </a:r>
            <a:r>
              <a:rPr lang="es-HN" baseline="0" dirty="0" err="1" smtClean="0"/>
              <a:t>the</a:t>
            </a:r>
            <a:r>
              <a:rPr lang="es-HN" baseline="0" dirty="0" smtClean="0"/>
              <a:t> </a:t>
            </a:r>
            <a:r>
              <a:rPr lang="es-HN" baseline="0" dirty="0" err="1" smtClean="0"/>
              <a:t>reaction</a:t>
            </a:r>
            <a:r>
              <a:rPr lang="es-HN" baseline="0" dirty="0" smtClean="0"/>
              <a:t> </a:t>
            </a:r>
            <a:r>
              <a:rPr lang="es-HN" baseline="0" dirty="0" err="1" smtClean="0"/>
              <a:t>is</a:t>
            </a:r>
            <a:r>
              <a:rPr lang="es-HN" baseline="0" dirty="0" smtClean="0"/>
              <a:t> happening!</a:t>
            </a:r>
            <a:endParaRPr lang="es-H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B0F71A64-0FDA-454C-9666-7AB64B78139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7"/>
            <a:ext cx="5359684" cy="103090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What does a </a:t>
            </a:r>
            <a:r>
              <a:rPr lang="en-US" altLang="en-US" dirty="0" err="1" smtClean="0">
                <a:latin typeface="Arial" charset="0"/>
              </a:rPr>
              <a:t>pK</a:t>
            </a:r>
            <a:r>
              <a:rPr lang="en-US" altLang="en-US" dirty="0" smtClean="0">
                <a:latin typeface="Arial" charset="0"/>
              </a:rPr>
              <a:t> of -1 mean?</a:t>
            </a:r>
          </a:p>
          <a:p>
            <a:r>
              <a:rPr lang="en-US" altLang="en-US" dirty="0" smtClean="0">
                <a:latin typeface="Arial" charset="0"/>
              </a:rPr>
              <a:t>Species are in equilibrium at pH of -1</a:t>
            </a:r>
          </a:p>
          <a:p>
            <a:r>
              <a:rPr lang="en-US" altLang="en-US" dirty="0" smtClean="0">
                <a:latin typeface="Arial" charset="0"/>
              </a:rPr>
              <a:t>At a pH of -1, H+ = 10 moles of hydrogen ions/Liter</a:t>
            </a:r>
          </a:p>
          <a:p>
            <a:r>
              <a:rPr lang="en-US" altLang="en-US" dirty="0" smtClean="0">
                <a:latin typeface="Arial" charset="0"/>
              </a:rPr>
              <a:t>How many hydrogens are in 1 liter? 1000 gram/(9 gram/mole of H) = 111 moles of hydrogen per liter of water</a:t>
            </a:r>
          </a:p>
          <a:p>
            <a:endParaRPr lang="en-US" altLang="en-US" dirty="0" smtClean="0">
              <a:latin typeface="Arial" charset="0"/>
            </a:endParaRPr>
          </a:p>
          <a:p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initial pH = 7 so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=10</a:t>
            </a:r>
            <a:r>
              <a:rPr lang="en-US" altLang="en-US" baseline="30000" dirty="0" smtClean="0">
                <a:latin typeface="Arial" charset="0"/>
              </a:rPr>
              <a:t>-7</a:t>
            </a:r>
            <a:r>
              <a:rPr lang="en-US" altLang="en-US" dirty="0" smtClean="0">
                <a:latin typeface="Arial" charset="0"/>
              </a:rPr>
              <a:t> In this case this is negligible</a:t>
            </a:r>
          </a:p>
          <a:p>
            <a:r>
              <a:rPr lang="en-US" altLang="en-US" dirty="0" smtClean="0">
                <a:latin typeface="Arial" charset="0"/>
              </a:rPr>
              <a:t>added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pH = 1</a:t>
            </a:r>
          </a:p>
          <a:p>
            <a:r>
              <a:rPr lang="en-US" altLang="en-US" dirty="0" smtClean="0">
                <a:latin typeface="Arial" charset="0"/>
              </a:rPr>
              <a:t>NO REACTIONS</a:t>
            </a:r>
            <a:r>
              <a:rPr lang="en-US" altLang="en-US" baseline="0" dirty="0" smtClean="0">
                <a:latin typeface="Arial" charset="0"/>
              </a:rPr>
              <a:t> so H+ is conserved.</a:t>
            </a:r>
            <a:endParaRPr lang="en-US" altLang="en-US" dirty="0" smtClean="0">
              <a:latin typeface="Arial" charset="0"/>
            </a:endParaRPr>
          </a:p>
        </p:txBody>
      </p:sp>
      <p:sp>
        <p:nvSpPr>
          <p:cNvPr id="604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73662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0D92A671-F41E-4D95-BEA3-5A407A7E39B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Thus organic acid reactions are happening around pH 4.7</a:t>
            </a:r>
          </a:p>
        </p:txBody>
      </p:sp>
    </p:spTree>
    <p:extLst>
      <p:ext uri="{BB962C8B-B14F-4D97-AF65-F5344CB8AC3E}">
        <p14:creationId xmlns:p14="http://schemas.microsoft.com/office/powerpoint/2010/main" val="119084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96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04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89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8612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84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06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917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60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0061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76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173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225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80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71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49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201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45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0305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56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604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1.emf"/><Relationship Id="rId18" Type="http://schemas.openxmlformats.org/officeDocument/2006/relationships/oleObject" Target="../embeddings/oleObject15.bin"/><Relationship Id="rId26" Type="http://schemas.openxmlformats.org/officeDocument/2006/relationships/image" Target="../media/image40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3.emf"/><Relationship Id="rId25" Type="http://schemas.openxmlformats.org/officeDocument/2006/relationships/image" Target="../media/image27.emf"/><Relationship Id="rId2" Type="http://schemas.openxmlformats.org/officeDocument/2006/relationships/slideLayout" Target="../slideLayouts/slideLayout16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emf"/><Relationship Id="rId24" Type="http://schemas.openxmlformats.org/officeDocument/2006/relationships/oleObject" Target="../embeddings/oleObject18.bin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23" Type="http://schemas.openxmlformats.org/officeDocument/2006/relationships/image" Target="../media/image26.emf"/><Relationship Id="rId28" Type="http://schemas.openxmlformats.org/officeDocument/2006/relationships/image" Target="../media/image39.png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Relationship Id="rId27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11" Type="http://schemas.openxmlformats.org/officeDocument/2006/relationships/image" Target="../media/image440.png"/><Relationship Id="rId5" Type="http://schemas.openxmlformats.org/officeDocument/2006/relationships/image" Target="../media/image28.emf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11" Type="http://schemas.openxmlformats.org/officeDocument/2006/relationships/image" Target="../media/image36.png"/><Relationship Id="rId5" Type="http://schemas.openxmlformats.org/officeDocument/2006/relationships/image" Target="../media/image52.png"/><Relationship Id="rId10" Type="http://schemas.openxmlformats.org/officeDocument/2006/relationships/image" Target="../media/image35.png"/><Relationship Id="rId4" Type="http://schemas.openxmlformats.org/officeDocument/2006/relationships/image" Target="../media/image51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emf"/><Relationship Id="rId11" Type="http://schemas.openxmlformats.org/officeDocument/2006/relationships/image" Target="../media/image73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72.png"/><Relationship Id="rId4" Type="http://schemas.openxmlformats.org/officeDocument/2006/relationships/image" Target="../media/image31.emf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3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4.png"/><Relationship Id="rId5" Type="http://schemas.openxmlformats.org/officeDocument/2006/relationships/image" Target="../media/image560.png"/><Relationship Id="rId4" Type="http://schemas.openxmlformats.org/officeDocument/2006/relationships/image" Target="../media/image4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6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12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emf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6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adp.sws.uiuc.edu/isopleth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slide" Target="slide4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0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dirty="0"/>
              <a:t>Acid Precipitation, Acid Mine </a:t>
            </a:r>
            <a:r>
              <a:rPr lang="en-GB" sz="4000" dirty="0" smtClean="0"/>
              <a:t>Drainage, </a:t>
            </a:r>
            <a:r>
              <a:rPr lang="en-GB" sz="4000" dirty="0"/>
              <a:t>and Remediation of Acid Lakes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535876" y="2766011"/>
            <a:ext cx="7773193" cy="3091864"/>
            <a:chOff x="213520" y="2991436"/>
            <a:chExt cx="7773193" cy="3091864"/>
          </a:xfrm>
        </p:grpSpPr>
        <p:sp>
          <p:nvSpPr>
            <p:cNvPr id="43" name="Freeform 83"/>
            <p:cNvSpPr>
              <a:spLocks/>
            </p:cNvSpPr>
            <p:nvPr/>
          </p:nvSpPr>
          <p:spPr bwMode="auto">
            <a:xfrm>
              <a:off x="4478338" y="4733925"/>
              <a:ext cx="1577975" cy="1349375"/>
            </a:xfrm>
            <a:custGeom>
              <a:avLst/>
              <a:gdLst>
                <a:gd name="T0" fmla="*/ 0 w 994"/>
                <a:gd name="T1" fmla="*/ 1122363 h 850"/>
                <a:gd name="T2" fmla="*/ 573088 w 994"/>
                <a:gd name="T3" fmla="*/ 1193800 h 850"/>
                <a:gd name="T4" fmla="*/ 1039813 w 994"/>
                <a:gd name="T5" fmla="*/ 190500 h 850"/>
                <a:gd name="T6" fmla="*/ 1577975 w 994"/>
                <a:gd name="T7" fmla="*/ 46038 h 8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4" h="850">
                  <a:moveTo>
                    <a:pt x="0" y="707"/>
                  </a:moveTo>
                  <a:cubicBezTo>
                    <a:pt x="64" y="714"/>
                    <a:pt x="252" y="850"/>
                    <a:pt x="361" y="752"/>
                  </a:cubicBezTo>
                  <a:cubicBezTo>
                    <a:pt x="470" y="654"/>
                    <a:pt x="550" y="240"/>
                    <a:pt x="655" y="120"/>
                  </a:cubicBezTo>
                  <a:cubicBezTo>
                    <a:pt x="760" y="0"/>
                    <a:pt x="883" y="14"/>
                    <a:pt x="994" y="29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AutoShape 3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Line 4"/>
            <p:cNvSpPr>
              <a:spLocks noChangeShapeType="1"/>
            </p:cNvSpPr>
            <p:nvPr/>
          </p:nvSpPr>
          <p:spPr bwMode="auto">
            <a:xfrm flipV="1">
              <a:off x="2936875" y="5676900"/>
              <a:ext cx="304800" cy="76200"/>
            </a:xfrm>
            <a:prstGeom prst="line">
              <a:avLst/>
            </a:prstGeom>
            <a:noFill/>
            <a:ln w="762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5"/>
            <p:cNvSpPr>
              <a:spLocks noChangeShapeType="1"/>
            </p:cNvSpPr>
            <p:nvPr/>
          </p:nvSpPr>
          <p:spPr bwMode="auto">
            <a:xfrm>
              <a:off x="3990975" y="5689600"/>
              <a:ext cx="177800" cy="50800"/>
            </a:xfrm>
            <a:prstGeom prst="line">
              <a:avLst/>
            </a:prstGeom>
            <a:noFill/>
            <a:ln w="508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213520" y="2991436"/>
              <a:ext cx="2418555" cy="705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 smtClean="0"/>
                <a:t>“Acid Rain or Acid Mine Drainage”</a:t>
              </a:r>
              <a:endParaRPr lang="en-US" altLang="en-US" sz="2000" dirty="0"/>
            </a:p>
          </p:txBody>
        </p:sp>
        <p:sp>
          <p:nvSpPr>
            <p:cNvPr id="48" name="AutoShape 7"/>
            <p:cNvSpPr>
              <a:spLocks noChangeArrowheads="1"/>
            </p:cNvSpPr>
            <p:nvPr/>
          </p:nvSpPr>
          <p:spPr bwMode="auto">
            <a:xfrm>
              <a:off x="5921375" y="4337050"/>
              <a:ext cx="1333500" cy="698500"/>
            </a:xfrm>
            <a:prstGeom prst="roundRect">
              <a:avLst>
                <a:gd name="adj" fmla="val 12495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5921375" y="3930650"/>
              <a:ext cx="1333500" cy="495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" name="AutoShape 9"/>
            <p:cNvSpPr>
              <a:spLocks noChangeArrowheads="1"/>
            </p:cNvSpPr>
            <p:nvPr/>
          </p:nvSpPr>
          <p:spPr bwMode="auto">
            <a:xfrm rot="10800000" flipH="1">
              <a:off x="6518275" y="4311650"/>
              <a:ext cx="266700" cy="127000"/>
            </a:xfrm>
            <a:prstGeom prst="triangle">
              <a:avLst>
                <a:gd name="adj" fmla="val 49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6142038" y="45402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“Lake”</a:t>
              </a: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7121525" y="4445000"/>
              <a:ext cx="446088" cy="1449388"/>
            </a:xfrm>
            <a:custGeom>
              <a:avLst/>
              <a:gdLst>
                <a:gd name="T0" fmla="*/ 0 w 281"/>
                <a:gd name="T1" fmla="*/ 0 h 913"/>
                <a:gd name="T2" fmla="*/ 0 w 281"/>
                <a:gd name="T3" fmla="*/ 419100 h 913"/>
                <a:gd name="T4" fmla="*/ 0 w 281"/>
                <a:gd name="T5" fmla="*/ 419100 h 913"/>
                <a:gd name="T6" fmla="*/ 12700 w 281"/>
                <a:gd name="T7" fmla="*/ 444500 h 913"/>
                <a:gd name="T8" fmla="*/ 38100 w 281"/>
                <a:gd name="T9" fmla="*/ 457200 h 913"/>
                <a:gd name="T10" fmla="*/ 50800 w 281"/>
                <a:gd name="T11" fmla="*/ 482600 h 913"/>
                <a:gd name="T12" fmla="*/ 76200 w 281"/>
                <a:gd name="T13" fmla="*/ 508000 h 913"/>
                <a:gd name="T14" fmla="*/ 101600 w 281"/>
                <a:gd name="T15" fmla="*/ 520700 h 913"/>
                <a:gd name="T16" fmla="*/ 127000 w 281"/>
                <a:gd name="T17" fmla="*/ 533400 h 913"/>
                <a:gd name="T18" fmla="*/ 152400 w 281"/>
                <a:gd name="T19" fmla="*/ 546100 h 913"/>
                <a:gd name="T20" fmla="*/ 177800 w 281"/>
                <a:gd name="T21" fmla="*/ 546100 h 913"/>
                <a:gd name="T22" fmla="*/ 203200 w 281"/>
                <a:gd name="T23" fmla="*/ 546100 h 913"/>
                <a:gd name="T24" fmla="*/ 241300 w 281"/>
                <a:gd name="T25" fmla="*/ 546100 h 913"/>
                <a:gd name="T26" fmla="*/ 330200 w 281"/>
                <a:gd name="T27" fmla="*/ 546100 h 913"/>
                <a:gd name="T28" fmla="*/ 355600 w 281"/>
                <a:gd name="T29" fmla="*/ 546100 h 913"/>
                <a:gd name="T30" fmla="*/ 381000 w 281"/>
                <a:gd name="T31" fmla="*/ 546100 h 913"/>
                <a:gd name="T32" fmla="*/ 406400 w 281"/>
                <a:gd name="T33" fmla="*/ 571500 h 913"/>
                <a:gd name="T34" fmla="*/ 419100 w 281"/>
                <a:gd name="T35" fmla="*/ 596900 h 913"/>
                <a:gd name="T36" fmla="*/ 444500 w 281"/>
                <a:gd name="T37" fmla="*/ 609600 h 913"/>
                <a:gd name="T38" fmla="*/ 444500 w 281"/>
                <a:gd name="T39" fmla="*/ 635000 h 913"/>
                <a:gd name="T40" fmla="*/ 444500 w 281"/>
                <a:gd name="T41" fmla="*/ 660400 h 913"/>
                <a:gd name="T42" fmla="*/ 444500 w 281"/>
                <a:gd name="T43" fmla="*/ 698500 h 913"/>
                <a:gd name="T44" fmla="*/ 444500 w 281"/>
                <a:gd name="T45" fmla="*/ 1447800 h 9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1" h="913">
                  <a:moveTo>
                    <a:pt x="0" y="0"/>
                  </a:moveTo>
                  <a:lnTo>
                    <a:pt x="0" y="264"/>
                  </a:lnTo>
                  <a:lnTo>
                    <a:pt x="8" y="280"/>
                  </a:lnTo>
                  <a:lnTo>
                    <a:pt x="24" y="288"/>
                  </a:lnTo>
                  <a:lnTo>
                    <a:pt x="32" y="304"/>
                  </a:lnTo>
                  <a:lnTo>
                    <a:pt x="48" y="320"/>
                  </a:lnTo>
                  <a:lnTo>
                    <a:pt x="64" y="328"/>
                  </a:lnTo>
                  <a:lnTo>
                    <a:pt x="80" y="336"/>
                  </a:lnTo>
                  <a:lnTo>
                    <a:pt x="96" y="344"/>
                  </a:lnTo>
                  <a:lnTo>
                    <a:pt x="112" y="344"/>
                  </a:lnTo>
                  <a:lnTo>
                    <a:pt x="128" y="344"/>
                  </a:lnTo>
                  <a:lnTo>
                    <a:pt x="152" y="344"/>
                  </a:lnTo>
                  <a:lnTo>
                    <a:pt x="208" y="344"/>
                  </a:lnTo>
                  <a:lnTo>
                    <a:pt x="224" y="344"/>
                  </a:lnTo>
                  <a:lnTo>
                    <a:pt x="240" y="344"/>
                  </a:lnTo>
                  <a:lnTo>
                    <a:pt x="256" y="360"/>
                  </a:lnTo>
                  <a:lnTo>
                    <a:pt x="264" y="376"/>
                  </a:lnTo>
                  <a:lnTo>
                    <a:pt x="280" y="384"/>
                  </a:lnTo>
                  <a:lnTo>
                    <a:pt x="280" y="400"/>
                  </a:lnTo>
                  <a:lnTo>
                    <a:pt x="280" y="416"/>
                  </a:lnTo>
                  <a:lnTo>
                    <a:pt x="280" y="440"/>
                  </a:lnTo>
                  <a:lnTo>
                    <a:pt x="280" y="912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13"/>
            <p:cNvSpPr>
              <a:spLocks noChangeArrowheads="1"/>
            </p:cNvSpPr>
            <p:nvPr/>
          </p:nvSpPr>
          <p:spPr bwMode="auto">
            <a:xfrm>
              <a:off x="5534025" y="3490913"/>
              <a:ext cx="1147763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pH Probe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3036888" y="3867150"/>
              <a:ext cx="13081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/>
                <a:t>Peristaltic Pump</a:t>
              </a:r>
            </a:p>
          </p:txBody>
        </p:sp>
        <p:grpSp>
          <p:nvGrpSpPr>
            <p:cNvPr id="55" name="Group 15"/>
            <p:cNvGrpSpPr>
              <a:grpSpLocks/>
            </p:cNvGrpSpPr>
            <p:nvPr/>
          </p:nvGrpSpPr>
          <p:grpSpPr bwMode="auto">
            <a:xfrm>
              <a:off x="5813425" y="5073650"/>
              <a:ext cx="1587500" cy="869950"/>
              <a:chOff x="3336" y="2692"/>
              <a:chExt cx="1000" cy="548"/>
            </a:xfrm>
          </p:grpSpPr>
          <p:sp>
            <p:nvSpPr>
              <p:cNvPr id="56" name="AutoShape 16"/>
              <p:cNvSpPr>
                <a:spLocks noChangeArrowheads="1"/>
              </p:cNvSpPr>
              <p:nvPr/>
            </p:nvSpPr>
            <p:spPr bwMode="auto">
              <a:xfrm flipV="1">
                <a:off x="3336" y="2800"/>
                <a:ext cx="1000" cy="392"/>
              </a:xfrm>
              <a:custGeom>
                <a:avLst/>
                <a:gdLst>
                  <a:gd name="T0" fmla="*/ 960 w 21600"/>
                  <a:gd name="T1" fmla="*/ 196 h 21600"/>
                  <a:gd name="T2" fmla="*/ 500 w 21600"/>
                  <a:gd name="T3" fmla="*/ 392 h 21600"/>
                  <a:gd name="T4" fmla="*/ 40 w 21600"/>
                  <a:gd name="T5" fmla="*/ 196 h 21600"/>
                  <a:gd name="T6" fmla="*/ 50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657 w 21600"/>
                  <a:gd name="T13" fmla="*/ 2645 h 21600"/>
                  <a:gd name="T14" fmla="*/ 18943 w 21600"/>
                  <a:gd name="T15" fmla="*/ 1895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727" y="21600"/>
                    </a:lnTo>
                    <a:lnTo>
                      <a:pt x="198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0E3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utoShape 17"/>
              <p:cNvSpPr>
                <a:spLocks noChangeArrowheads="1"/>
              </p:cNvSpPr>
              <p:nvPr/>
            </p:nvSpPr>
            <p:spPr bwMode="auto">
              <a:xfrm>
                <a:off x="3396" y="2692"/>
                <a:ext cx="872" cy="72"/>
              </a:xfrm>
              <a:prstGeom prst="roundRect">
                <a:avLst>
                  <a:gd name="adj" fmla="val 12495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8" name="Oval 18"/>
              <p:cNvSpPr>
                <a:spLocks noChangeArrowheads="1"/>
              </p:cNvSpPr>
              <p:nvPr/>
            </p:nvSpPr>
            <p:spPr bwMode="auto">
              <a:xfrm>
                <a:off x="3928" y="2912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Rectangle 19"/>
              <p:cNvSpPr>
                <a:spLocks noChangeArrowheads="1"/>
              </p:cNvSpPr>
              <p:nvPr/>
            </p:nvSpPr>
            <p:spPr bwMode="auto">
              <a:xfrm>
                <a:off x="3432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" name="Rectangle 20"/>
              <p:cNvSpPr>
                <a:spLocks noChangeArrowheads="1"/>
              </p:cNvSpPr>
              <p:nvPr/>
            </p:nvSpPr>
            <p:spPr bwMode="auto">
              <a:xfrm>
                <a:off x="4144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graphicFrame>
          <p:nvGraphicFramePr>
            <p:cNvPr id="6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1108866"/>
                </p:ext>
              </p:extLst>
            </p:nvPr>
          </p:nvGraphicFramePr>
          <p:xfrm>
            <a:off x="2632075" y="4533900"/>
            <a:ext cx="1914525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998" name="Photo Editor Photo" r:id="rId4" imgW="2685714" imgH="1952898" progId="MSPhotoEd.3">
                    <p:embed/>
                  </p:oleObj>
                </mc:Choice>
                <mc:Fallback>
                  <p:oleObj name="Photo Editor Photo" r:id="rId4" imgW="2685714" imgH="1952898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2075" y="4533900"/>
                          <a:ext cx="1914525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CFEB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Rectangle 24"/>
            <p:cNvSpPr>
              <a:spLocks noChangeArrowheads="1"/>
            </p:cNvSpPr>
            <p:nvPr/>
          </p:nvSpPr>
          <p:spPr bwMode="auto">
            <a:xfrm>
              <a:off x="4708525" y="4533900"/>
              <a:ext cx="787400" cy="137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AutoShape 57"/>
            <p:cNvSpPr>
              <a:spLocks noChangeArrowheads="1"/>
            </p:cNvSpPr>
            <p:nvPr/>
          </p:nvSpPr>
          <p:spPr bwMode="auto">
            <a:xfrm>
              <a:off x="603250" y="4471988"/>
              <a:ext cx="1649413" cy="1422400"/>
            </a:xfrm>
            <a:prstGeom prst="roundRect">
              <a:avLst>
                <a:gd name="adj" fmla="val 12778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603250" y="4381500"/>
              <a:ext cx="1652588" cy="3810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AutoShape 59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771525" y="3733800"/>
              <a:ext cx="1671638" cy="496888"/>
            </a:xfrm>
            <a:custGeom>
              <a:avLst/>
              <a:gdLst>
                <a:gd name="T0" fmla="*/ 0 w 1053"/>
                <a:gd name="T1" fmla="*/ 323850 h 313"/>
                <a:gd name="T2" fmla="*/ 330200 w 1053"/>
                <a:gd name="T3" fmla="*/ 0 h 313"/>
                <a:gd name="T4" fmla="*/ 1016000 w 1053"/>
                <a:gd name="T5" fmla="*/ 0 h 313"/>
                <a:gd name="T6" fmla="*/ 1333500 w 1053"/>
                <a:gd name="T7" fmla="*/ 317500 h 313"/>
                <a:gd name="T8" fmla="*/ 1517650 w 1053"/>
                <a:gd name="T9" fmla="*/ 165100 h 313"/>
                <a:gd name="T10" fmla="*/ 1670050 w 1053"/>
                <a:gd name="T11" fmla="*/ 311150 h 313"/>
                <a:gd name="T12" fmla="*/ 1492250 w 1053"/>
                <a:gd name="T13" fmla="*/ 495300 h 313"/>
                <a:gd name="T14" fmla="*/ 1327150 w 1053"/>
                <a:gd name="T15" fmla="*/ 323850 h 313"/>
                <a:gd name="T16" fmla="*/ 1155700 w 1053"/>
                <a:gd name="T17" fmla="*/ 323850 h 313"/>
                <a:gd name="T18" fmla="*/ 927100 w 1053"/>
                <a:gd name="T19" fmla="*/ 120650 h 313"/>
                <a:gd name="T20" fmla="*/ 406400 w 1053"/>
                <a:gd name="T21" fmla="*/ 120650 h 313"/>
                <a:gd name="T22" fmla="*/ 177800 w 1053"/>
                <a:gd name="T23" fmla="*/ 323850 h 313"/>
                <a:gd name="T24" fmla="*/ 0 w 1053"/>
                <a:gd name="T25" fmla="*/ 323850 h 3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53" h="313">
                  <a:moveTo>
                    <a:pt x="0" y="204"/>
                  </a:moveTo>
                  <a:lnTo>
                    <a:pt x="208" y="0"/>
                  </a:lnTo>
                  <a:lnTo>
                    <a:pt x="640" y="0"/>
                  </a:lnTo>
                  <a:lnTo>
                    <a:pt x="840" y="200"/>
                  </a:lnTo>
                  <a:lnTo>
                    <a:pt x="956" y="104"/>
                  </a:lnTo>
                  <a:lnTo>
                    <a:pt x="1052" y="196"/>
                  </a:lnTo>
                  <a:lnTo>
                    <a:pt x="940" y="312"/>
                  </a:lnTo>
                  <a:lnTo>
                    <a:pt x="836" y="204"/>
                  </a:lnTo>
                  <a:lnTo>
                    <a:pt x="728" y="204"/>
                  </a:lnTo>
                  <a:lnTo>
                    <a:pt x="584" y="76"/>
                  </a:lnTo>
                  <a:lnTo>
                    <a:pt x="256" y="76"/>
                  </a:lnTo>
                  <a:lnTo>
                    <a:pt x="112" y="204"/>
                  </a:lnTo>
                  <a:lnTo>
                    <a:pt x="0" y="204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765175" y="3898900"/>
              <a:ext cx="1944688" cy="1970088"/>
            </a:xfrm>
            <a:custGeom>
              <a:avLst/>
              <a:gdLst>
                <a:gd name="T0" fmla="*/ 0 w 1225"/>
                <a:gd name="T1" fmla="*/ 1955800 h 1241"/>
                <a:gd name="T2" fmla="*/ 1651000 w 1225"/>
                <a:gd name="T3" fmla="*/ 25400 h 1241"/>
                <a:gd name="T4" fmla="*/ 1676400 w 1225"/>
                <a:gd name="T5" fmla="*/ 12700 h 1241"/>
                <a:gd name="T6" fmla="*/ 1701800 w 1225"/>
                <a:gd name="T7" fmla="*/ 0 h 1241"/>
                <a:gd name="T8" fmla="*/ 1727200 w 1225"/>
                <a:gd name="T9" fmla="*/ 0 h 1241"/>
                <a:gd name="T10" fmla="*/ 1752600 w 1225"/>
                <a:gd name="T11" fmla="*/ 0 h 1241"/>
                <a:gd name="T12" fmla="*/ 1778000 w 1225"/>
                <a:gd name="T13" fmla="*/ 12700 h 1241"/>
                <a:gd name="T14" fmla="*/ 1803400 w 1225"/>
                <a:gd name="T15" fmla="*/ 38100 h 1241"/>
                <a:gd name="T16" fmla="*/ 1816100 w 1225"/>
                <a:gd name="T17" fmla="*/ 63500 h 1241"/>
                <a:gd name="T18" fmla="*/ 1816100 w 1225"/>
                <a:gd name="T19" fmla="*/ 88900 h 1241"/>
                <a:gd name="T20" fmla="*/ 1816100 w 1225"/>
                <a:gd name="T21" fmla="*/ 114300 h 1241"/>
                <a:gd name="T22" fmla="*/ 1816100 w 1225"/>
                <a:gd name="T23" fmla="*/ 139700 h 1241"/>
                <a:gd name="T24" fmla="*/ 1816100 w 1225"/>
                <a:gd name="T25" fmla="*/ 165100 h 1241"/>
                <a:gd name="T26" fmla="*/ 1816100 w 1225"/>
                <a:gd name="T27" fmla="*/ 190500 h 1241"/>
                <a:gd name="T28" fmla="*/ 1816100 w 1225"/>
                <a:gd name="T29" fmla="*/ 215900 h 1241"/>
                <a:gd name="T30" fmla="*/ 1803400 w 1225"/>
                <a:gd name="T31" fmla="*/ 241300 h 1241"/>
                <a:gd name="T32" fmla="*/ 1803400 w 1225"/>
                <a:gd name="T33" fmla="*/ 266700 h 1241"/>
                <a:gd name="T34" fmla="*/ 1790700 w 1225"/>
                <a:gd name="T35" fmla="*/ 304800 h 1241"/>
                <a:gd name="T36" fmla="*/ 1790700 w 1225"/>
                <a:gd name="T37" fmla="*/ 330200 h 1241"/>
                <a:gd name="T38" fmla="*/ 1790700 w 1225"/>
                <a:gd name="T39" fmla="*/ 355600 h 1241"/>
                <a:gd name="T40" fmla="*/ 1587500 w 1225"/>
                <a:gd name="T41" fmla="*/ 1828800 h 1241"/>
                <a:gd name="T42" fmla="*/ 1587500 w 1225"/>
                <a:gd name="T43" fmla="*/ 1854200 h 1241"/>
                <a:gd name="T44" fmla="*/ 1600200 w 1225"/>
                <a:gd name="T45" fmla="*/ 1879600 h 1241"/>
                <a:gd name="T46" fmla="*/ 1600200 w 1225"/>
                <a:gd name="T47" fmla="*/ 1905000 h 1241"/>
                <a:gd name="T48" fmla="*/ 1625600 w 1225"/>
                <a:gd name="T49" fmla="*/ 1930400 h 1241"/>
                <a:gd name="T50" fmla="*/ 1651000 w 1225"/>
                <a:gd name="T51" fmla="*/ 1943100 h 1241"/>
                <a:gd name="T52" fmla="*/ 1676400 w 1225"/>
                <a:gd name="T53" fmla="*/ 1955800 h 1241"/>
                <a:gd name="T54" fmla="*/ 1701800 w 1225"/>
                <a:gd name="T55" fmla="*/ 1968500 h 1241"/>
                <a:gd name="T56" fmla="*/ 1727200 w 1225"/>
                <a:gd name="T57" fmla="*/ 1968500 h 1241"/>
                <a:gd name="T58" fmla="*/ 1752600 w 1225"/>
                <a:gd name="T59" fmla="*/ 1968500 h 1241"/>
                <a:gd name="T60" fmla="*/ 1778000 w 1225"/>
                <a:gd name="T61" fmla="*/ 1968500 h 1241"/>
                <a:gd name="T62" fmla="*/ 1816100 w 1225"/>
                <a:gd name="T63" fmla="*/ 1968500 h 1241"/>
                <a:gd name="T64" fmla="*/ 1841500 w 1225"/>
                <a:gd name="T65" fmla="*/ 1968500 h 1241"/>
                <a:gd name="T66" fmla="*/ 1866900 w 1225"/>
                <a:gd name="T67" fmla="*/ 1955800 h 1241"/>
                <a:gd name="T68" fmla="*/ 1892300 w 1225"/>
                <a:gd name="T69" fmla="*/ 1955800 h 1241"/>
                <a:gd name="T70" fmla="*/ 1917700 w 1225"/>
                <a:gd name="T71" fmla="*/ 1943100 h 1241"/>
                <a:gd name="T72" fmla="*/ 1943100 w 1225"/>
                <a:gd name="T73" fmla="*/ 1943100 h 124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25" h="1241">
                  <a:moveTo>
                    <a:pt x="0" y="1232"/>
                  </a:moveTo>
                  <a:lnTo>
                    <a:pt x="1040" y="16"/>
                  </a:lnTo>
                  <a:lnTo>
                    <a:pt x="1056" y="8"/>
                  </a:lnTo>
                  <a:lnTo>
                    <a:pt x="1072" y="0"/>
                  </a:lnTo>
                  <a:lnTo>
                    <a:pt x="1088" y="0"/>
                  </a:lnTo>
                  <a:lnTo>
                    <a:pt x="1104" y="0"/>
                  </a:lnTo>
                  <a:lnTo>
                    <a:pt x="1120" y="8"/>
                  </a:lnTo>
                  <a:lnTo>
                    <a:pt x="1136" y="24"/>
                  </a:lnTo>
                  <a:lnTo>
                    <a:pt x="1144" y="40"/>
                  </a:lnTo>
                  <a:lnTo>
                    <a:pt x="1144" y="56"/>
                  </a:lnTo>
                  <a:lnTo>
                    <a:pt x="1144" y="72"/>
                  </a:lnTo>
                  <a:lnTo>
                    <a:pt x="1144" y="88"/>
                  </a:lnTo>
                  <a:lnTo>
                    <a:pt x="1144" y="104"/>
                  </a:lnTo>
                  <a:lnTo>
                    <a:pt x="1144" y="120"/>
                  </a:lnTo>
                  <a:lnTo>
                    <a:pt x="1144" y="136"/>
                  </a:lnTo>
                  <a:lnTo>
                    <a:pt x="1136" y="152"/>
                  </a:lnTo>
                  <a:lnTo>
                    <a:pt x="1136" y="168"/>
                  </a:lnTo>
                  <a:lnTo>
                    <a:pt x="1128" y="192"/>
                  </a:lnTo>
                  <a:lnTo>
                    <a:pt x="1128" y="208"/>
                  </a:lnTo>
                  <a:lnTo>
                    <a:pt x="1128" y="224"/>
                  </a:lnTo>
                  <a:lnTo>
                    <a:pt x="1000" y="1152"/>
                  </a:lnTo>
                  <a:lnTo>
                    <a:pt x="1000" y="1168"/>
                  </a:lnTo>
                  <a:lnTo>
                    <a:pt x="1008" y="1184"/>
                  </a:lnTo>
                  <a:lnTo>
                    <a:pt x="1008" y="1200"/>
                  </a:lnTo>
                  <a:lnTo>
                    <a:pt x="1024" y="1216"/>
                  </a:lnTo>
                  <a:lnTo>
                    <a:pt x="1040" y="1224"/>
                  </a:lnTo>
                  <a:lnTo>
                    <a:pt x="1056" y="1232"/>
                  </a:lnTo>
                  <a:lnTo>
                    <a:pt x="1072" y="1240"/>
                  </a:lnTo>
                  <a:lnTo>
                    <a:pt x="1088" y="1240"/>
                  </a:lnTo>
                  <a:lnTo>
                    <a:pt x="1104" y="1240"/>
                  </a:lnTo>
                  <a:lnTo>
                    <a:pt x="1120" y="1240"/>
                  </a:lnTo>
                  <a:lnTo>
                    <a:pt x="1144" y="1240"/>
                  </a:lnTo>
                  <a:lnTo>
                    <a:pt x="1160" y="1240"/>
                  </a:lnTo>
                  <a:lnTo>
                    <a:pt x="1176" y="1232"/>
                  </a:lnTo>
                  <a:lnTo>
                    <a:pt x="1192" y="1232"/>
                  </a:lnTo>
                  <a:lnTo>
                    <a:pt x="1208" y="1224"/>
                  </a:lnTo>
                  <a:lnTo>
                    <a:pt x="1224" y="1224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72"/>
            <p:cNvGrpSpPr>
              <a:grpSpLocks/>
            </p:cNvGrpSpPr>
            <p:nvPr/>
          </p:nvGrpSpPr>
          <p:grpSpPr bwMode="auto">
            <a:xfrm>
              <a:off x="6858000" y="3848100"/>
              <a:ext cx="88900" cy="685800"/>
              <a:chOff x="1632" y="1344"/>
              <a:chExt cx="56" cy="432"/>
            </a:xfrm>
          </p:grpSpPr>
          <p:sp>
            <p:nvSpPr>
              <p:cNvPr id="69" name="Rectangle 73"/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56" cy="3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" name="Oval 74"/>
              <p:cNvSpPr>
                <a:spLocks noChangeArrowheads="1"/>
              </p:cNvSpPr>
              <p:nvPr/>
            </p:nvSpPr>
            <p:spPr bwMode="auto">
              <a:xfrm>
                <a:off x="1636" y="172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1" name="Line 80"/>
            <p:cNvSpPr>
              <a:spLocks noChangeShapeType="1"/>
            </p:cNvSpPr>
            <p:nvPr/>
          </p:nvSpPr>
          <p:spPr bwMode="auto">
            <a:xfrm>
              <a:off x="6650038" y="3690938"/>
              <a:ext cx="200025" cy="161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Freeform 81"/>
            <p:cNvSpPr>
              <a:spLocks/>
            </p:cNvSpPr>
            <p:nvPr/>
          </p:nvSpPr>
          <p:spPr bwMode="auto">
            <a:xfrm>
              <a:off x="6896100" y="3311525"/>
              <a:ext cx="1090613" cy="1308100"/>
            </a:xfrm>
            <a:custGeom>
              <a:avLst/>
              <a:gdLst>
                <a:gd name="T0" fmla="*/ 0 w 1476"/>
                <a:gd name="T1" fmla="*/ 527050 h 824"/>
                <a:gd name="T2" fmla="*/ 465506 w 1476"/>
                <a:gd name="T3" fmla="*/ 355600 h 824"/>
                <a:gd name="T4" fmla="*/ 1090613 w 1476"/>
                <a:gd name="T5" fmla="*/ 1308100 h 8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76" h="824">
                  <a:moveTo>
                    <a:pt x="0" y="332"/>
                  </a:moveTo>
                  <a:cubicBezTo>
                    <a:pt x="0" y="0"/>
                    <a:pt x="384" y="142"/>
                    <a:pt x="630" y="224"/>
                  </a:cubicBezTo>
                  <a:cubicBezTo>
                    <a:pt x="876" y="306"/>
                    <a:pt x="1470" y="494"/>
                    <a:pt x="1476" y="82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8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Acids: Reactions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Weak acids/bases can react with the added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and reduce the final concentration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endParaRPr lang="en-US" altLang="en-US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Examples of weak acids and bases in the environment: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carbonates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                 carbonate, bicarbonate, carbonic acid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organic acids (A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-</a:t>
            </a:r>
            <a:r>
              <a:rPr lang="en-US" altLang="en-US" dirty="0" smtClean="0">
                <a:solidFill>
                  <a:schemeClr val="bg2"/>
                </a:solidFill>
              </a:rPr>
              <a:t>)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acetic acid (</a:t>
            </a:r>
            <a:r>
              <a:rPr lang="en-US" altLang="en-US" dirty="0" err="1" smtClean="0">
                <a:solidFill>
                  <a:schemeClr val="bg2"/>
                </a:solidFill>
              </a:rPr>
              <a:t>pK</a:t>
            </a:r>
            <a:r>
              <a:rPr lang="en-US" altLang="en-US" dirty="0" smtClean="0">
                <a:solidFill>
                  <a:schemeClr val="bg2"/>
                </a:solidFill>
              </a:rPr>
              <a:t> = 4.7)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224463" y="549910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887412" y="6167438"/>
            <a:ext cx="52847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[A</a:t>
            </a:r>
            <a:r>
              <a:rPr lang="en-US" altLang="en-US" baseline="30000" dirty="0">
                <a:solidFill>
                  <a:schemeClr val="accent4"/>
                </a:solidFill>
              </a:rPr>
              <a:t>-</a:t>
            </a:r>
            <a:r>
              <a:rPr lang="en-US" altLang="en-US" dirty="0">
                <a:solidFill>
                  <a:schemeClr val="accent4"/>
                </a:solidFill>
              </a:rPr>
              <a:t>] = [</a:t>
            </a:r>
            <a:r>
              <a:rPr lang="en-US" altLang="en-US" dirty="0" smtClean="0">
                <a:solidFill>
                  <a:schemeClr val="accent4"/>
                </a:solidFill>
              </a:rPr>
              <a:t>HA] then </a:t>
            </a:r>
            <a:r>
              <a:rPr lang="en-US" altLang="en-US" dirty="0">
                <a:solidFill>
                  <a:schemeClr val="accent4"/>
                </a:solidFill>
              </a:rPr>
              <a:t>K</a:t>
            </a:r>
            <a:r>
              <a:rPr lang="en-US" altLang="en-US" baseline="-25000" dirty="0">
                <a:solidFill>
                  <a:schemeClr val="accent4"/>
                </a:solidFill>
              </a:rPr>
              <a:t>A</a:t>
            </a:r>
            <a:r>
              <a:rPr lang="en-US" altLang="en-US" dirty="0">
                <a:solidFill>
                  <a:schemeClr val="accent4"/>
                </a:solidFill>
              </a:rPr>
              <a:t> = [H</a:t>
            </a:r>
            <a:r>
              <a:rPr lang="en-US" altLang="en-US" baseline="30000" dirty="0" smtClean="0">
                <a:solidFill>
                  <a:schemeClr val="accent4"/>
                </a:solidFill>
              </a:rPr>
              <a:t>+</a:t>
            </a:r>
            <a:r>
              <a:rPr lang="en-US" altLang="en-US" dirty="0" smtClean="0">
                <a:solidFill>
                  <a:schemeClr val="accent4"/>
                </a:solidFill>
              </a:rPr>
              <a:t>]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p:sp>
        <p:nvSpPr>
          <p:cNvPr id="11272" name="Line 9"/>
          <p:cNvSpPr>
            <a:spLocks noChangeShapeType="1"/>
          </p:cNvSpPr>
          <p:nvPr/>
        </p:nvSpPr>
        <p:spPr bwMode="auto">
          <a:xfrm>
            <a:off x="1031875" y="6648450"/>
            <a:ext cx="4806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𝐻𝐴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→ 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</m:sup>
                      </m:sSup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114800" y="29718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52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/>
      <p:bldP spid="4" grpId="0"/>
      <p:bldP spid="17" grpId="0"/>
      <p:bldP spid="18" grpId="0"/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Carbonate System</a:t>
            </a:r>
          </a:p>
        </p:txBody>
      </p:sp>
      <p:graphicFrame>
        <p:nvGraphicFramePr>
          <p:cNvPr id="12291" name="Object 3"/>
          <p:cNvGraphicFramePr>
            <a:graphicFrameLocks/>
          </p:cNvGraphicFramePr>
          <p:nvPr/>
        </p:nvGraphicFramePr>
        <p:xfrm>
          <a:off x="2630488" y="1917700"/>
          <a:ext cx="4302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6" name="Equation" r:id="rId4" imgW="419218" imgH="323920" progId="Equation.3">
                  <p:embed/>
                </p:oleObj>
              </mc:Choice>
              <mc:Fallback>
                <p:oleObj name="Equation" r:id="rId4" imgW="419218" imgH="3239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488" y="1917700"/>
                        <a:ext cx="4302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/>
          </p:cNvGraphicFramePr>
          <p:nvPr/>
        </p:nvGraphicFramePr>
        <p:xfrm>
          <a:off x="7848600" y="1935163"/>
          <a:ext cx="6921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7" name="Equation" r:id="rId6" imgW="676202" imgH="409489" progId="Equation.3">
                  <p:embed/>
                </p:oleObj>
              </mc:Choice>
              <mc:Fallback>
                <p:oleObj name="Equation" r:id="rId6" imgW="676202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935163"/>
                        <a:ext cx="6921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/>
          </p:cNvGraphicFramePr>
          <p:nvPr/>
        </p:nvGraphicFramePr>
        <p:xfrm>
          <a:off x="6481763" y="1935163"/>
          <a:ext cx="83343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8" name="Equation" r:id="rId8" imgW="819271" imgH="409489" progId="Equation.3">
                  <p:embed/>
                </p:oleObj>
              </mc:Choice>
              <mc:Fallback>
                <p:oleObj name="Equation" r:id="rId8" imgW="81927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935163"/>
                        <a:ext cx="83343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/>
          </p:cNvGraphicFramePr>
          <p:nvPr/>
        </p:nvGraphicFramePr>
        <p:xfrm>
          <a:off x="3592513" y="1935163"/>
          <a:ext cx="8890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09" name="Equation" r:id="rId10" imgW="876228" imgH="409489" progId="Equation.3">
                  <p:embed/>
                </p:oleObj>
              </mc:Choice>
              <mc:Fallback>
                <p:oleObj name="Equation" r:id="rId10" imgW="876228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935163"/>
                        <a:ext cx="8890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/>
          </p:cNvGraphicFramePr>
          <p:nvPr/>
        </p:nvGraphicFramePr>
        <p:xfrm>
          <a:off x="5014913" y="1935163"/>
          <a:ext cx="9334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0" name="Equation" r:id="rId12" imgW="914290" imgH="409489" progId="Equation.3">
                  <p:embed/>
                </p:oleObj>
              </mc:Choice>
              <mc:Fallback>
                <p:oleObj name="Equation" r:id="rId12" imgW="914290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913" y="1935163"/>
                        <a:ext cx="9334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3" name="Object 11"/>
          <p:cNvGraphicFramePr>
            <a:graphicFrameLocks/>
          </p:cNvGraphicFramePr>
          <p:nvPr/>
        </p:nvGraphicFramePr>
        <p:xfrm>
          <a:off x="533400" y="3657600"/>
          <a:ext cx="29448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1" name="Equation" r:id="rId14" imgW="2933717" imgH="447550" progId="Equation.3">
                  <p:embed/>
                </p:oleObj>
              </mc:Choice>
              <mc:Fallback>
                <p:oleObj name="Equation" r:id="rId14" imgW="2933717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29448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4" name="Object 12"/>
          <p:cNvGraphicFramePr>
            <a:graphicFrameLocks/>
          </p:cNvGraphicFramePr>
          <p:nvPr/>
        </p:nvGraphicFramePr>
        <p:xfrm>
          <a:off x="369888" y="5283200"/>
          <a:ext cx="27479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2" name="Equation" r:id="rId16" imgW="2733691" imgH="447550" progId="Equation.3">
                  <p:embed/>
                </p:oleObj>
              </mc:Choice>
              <mc:Fallback>
                <p:oleObj name="Equation" r:id="rId16" imgW="2733691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5283200"/>
                        <a:ext cx="274796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Object 13"/>
          <p:cNvGraphicFramePr>
            <a:graphicFrameLocks/>
          </p:cNvGraphicFramePr>
          <p:nvPr/>
        </p:nvGraphicFramePr>
        <p:xfrm>
          <a:off x="304800" y="5943600"/>
          <a:ext cx="15748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3" name="Equation" r:id="rId18" imgW="1562148" imgH="400042" progId="Equation.3">
                  <p:embed/>
                </p:oleObj>
              </mc:Choice>
              <mc:Fallback>
                <p:oleObj name="Equation" r:id="rId18" imgW="1562148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943600"/>
                        <a:ext cx="15748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6" name="Object 14"/>
          <p:cNvGraphicFramePr>
            <a:graphicFrameLocks/>
          </p:cNvGraphicFramePr>
          <p:nvPr/>
        </p:nvGraphicFramePr>
        <p:xfrm>
          <a:off x="533400" y="4419600"/>
          <a:ext cx="14716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4" name="Equation" r:id="rId20" imgW="1447693" imgH="400042" progId="Equation.3">
                  <p:embed/>
                </p:oleObj>
              </mc:Choice>
              <mc:Fallback>
                <p:oleObj name="Equation" r:id="rId20" imgW="1447693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19600"/>
                        <a:ext cx="14716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7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136693"/>
              </p:ext>
            </p:extLst>
          </p:nvPr>
        </p:nvGraphicFramePr>
        <p:xfrm>
          <a:off x="2182813" y="5954350"/>
          <a:ext cx="8096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5" name="Equation" r:id="rId22" imgW="800105" imgH="361981" progId="Equation.3">
                  <p:embed/>
                </p:oleObj>
              </mc:Choice>
              <mc:Fallback>
                <p:oleObj name="Equation" r:id="rId22" imgW="800105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5954350"/>
                        <a:ext cx="8096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8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913778"/>
              </p:ext>
            </p:extLst>
          </p:nvPr>
        </p:nvGraphicFramePr>
        <p:xfrm>
          <a:off x="2205038" y="4460081"/>
          <a:ext cx="7762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16" name="Equation" r:id="rId24" imgW="762043" imgH="361981" progId="Equation.3">
                  <p:embed/>
                </p:oleObj>
              </mc:Choice>
              <mc:Fallback>
                <p:oleObj name="Equation" r:id="rId24" imgW="762043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4460081"/>
                        <a:ext cx="7762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381000" y="35052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381000" y="51816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517525" y="1889125"/>
            <a:ext cx="113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species</a:t>
            </a:r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365125" y="2803525"/>
            <a:ext cx="1506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definition</a:t>
            </a:r>
          </a:p>
        </p:txBody>
      </p:sp>
      <p:sp>
        <p:nvSpPr>
          <p:cNvPr id="69653" name="Oval 21"/>
          <p:cNvSpPr>
            <a:spLocks noChangeArrowheads="1"/>
          </p:cNvSpPr>
          <p:nvPr/>
        </p:nvSpPr>
        <p:spPr bwMode="auto">
          <a:xfrm>
            <a:off x="3490913" y="1774825"/>
            <a:ext cx="2725737" cy="709613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>
              <a:latin typeface="Arial" charset="0"/>
            </a:endParaRP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2992438" y="4337843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6.3</a:t>
            </a:r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048000" y="4763293"/>
            <a:ext cx="50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3036888" y="5886087"/>
            <a:ext cx="806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10.3</a:t>
            </a:r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3092451" y="6311537"/>
            <a:ext cx="681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6934200" y="3815691"/>
            <a:ext cx="191911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chemeClr val="accent4"/>
                </a:solidFill>
              </a:rPr>
              <a:t>Equilibrium</a:t>
            </a:r>
            <a:endParaRPr lang="en-US" altLang="en-US" dirty="0">
              <a:solidFill>
                <a:schemeClr val="accent4"/>
              </a:solidFill>
            </a:endParaRPr>
          </a:p>
          <a:p>
            <a:r>
              <a:rPr lang="en-US" altLang="en-US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6975475" y="42300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>
            <a:off x="7038975" y="46491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59197" y="185611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&gt;&gt;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939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" grpId="0"/>
      <p:bldP spid="69653" grpId="0" animBg="1"/>
      <p:bldP spid="69654" grpId="0"/>
      <p:bldP spid="12311" grpId="0" animBg="1"/>
      <p:bldP spid="69656" grpId="0"/>
      <p:bldP spid="12313" grpId="0" animBg="1"/>
      <p:bldP spid="69658" grpId="0"/>
      <p:bldP spid="12315" grpId="0" animBg="1"/>
      <p:bldP spid="12316" grpId="0" animBg="1"/>
      <p:bldP spid="2" grpId="0"/>
      <p:bldP spid="5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z="3600" dirty="0" smtClean="0"/>
              <a:t>Alpha Notation and Equilibrium Constants will help us calculate concentrations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5926420" y="2036762"/>
            <a:ext cx="28623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Total carbonate species</a:t>
            </a:r>
          </a:p>
        </p:txBody>
      </p:sp>
      <p:grpSp>
        <p:nvGrpSpPr>
          <p:cNvPr id="73749" name="Group 21"/>
          <p:cNvGrpSpPr>
            <a:grpSpLocks/>
          </p:cNvGrpSpPr>
          <p:nvPr/>
        </p:nvGrpSpPr>
        <p:grpSpPr bwMode="auto">
          <a:xfrm>
            <a:off x="5227920" y="2057400"/>
            <a:ext cx="3562350" cy="373062"/>
            <a:chOff x="3371" y="2065"/>
            <a:chExt cx="2244" cy="235"/>
          </a:xfrm>
        </p:grpSpPr>
        <p:sp>
          <p:nvSpPr>
            <p:cNvPr id="14352" name="Line 11"/>
            <p:cNvSpPr>
              <a:spLocks noChangeShapeType="1"/>
            </p:cNvSpPr>
            <p:nvPr/>
          </p:nvSpPr>
          <p:spPr bwMode="auto">
            <a:xfrm>
              <a:off x="3807" y="2290"/>
              <a:ext cx="1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14353" name="Object 12"/>
            <p:cNvGraphicFramePr>
              <a:graphicFrameLocks/>
            </p:cNvGraphicFramePr>
            <p:nvPr/>
          </p:nvGraphicFramePr>
          <p:xfrm>
            <a:off x="3371" y="2065"/>
            <a:ext cx="39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4" name="Equation" r:id="rId4" imgW="609526" imgH="361981" progId="Equation.3">
                    <p:embed/>
                  </p:oleObj>
                </mc:Choice>
                <mc:Fallback>
                  <p:oleObj name="Equation" r:id="rId4" imgW="609526" imgH="361981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1" y="2065"/>
                          <a:ext cx="39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blipFill rotWithShape="0">
                <a:blip r:embed="rId6"/>
                <a:stretch>
                  <a:fillRect l="-104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 bwMode="auto">
          <a:xfrm>
            <a:off x="3200400" y="2825551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3200400" y="3846554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i="1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90438" y="1729081"/>
            <a:ext cx="1180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carbonate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453749" y="1738172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bicarbonate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1723" y="143368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 dioxide </a:t>
            </a:r>
          </a:p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carbonic </a:t>
            </a:r>
            <a:r>
              <a:rPr lang="en-US" altLang="en-US" sz="2000" dirty="0">
                <a:solidFill>
                  <a:schemeClr val="bg2"/>
                </a:solidFill>
              </a:rPr>
              <a:t>acid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2453749" y="1729081"/>
            <a:ext cx="1378904" cy="7855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7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8" grpId="0"/>
      <p:bldP spid="27" grpId="0"/>
      <p:bldP spid="28" grpId="0"/>
      <p:bldP spid="4" grpId="0" animBg="1"/>
      <p:bldP spid="31" grpId="0" animBg="1"/>
      <p:bldP spid="32" grpId="0"/>
      <p:bldP spid="33" grpId="0"/>
      <p:bldP spid="16" grpId="0"/>
      <p:bldP spid="1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Alphas: the fraction of the total carbonates in each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93016" y="4647540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define →</a:t>
            </a:r>
            <a:endParaRPr 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2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 Notation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7620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carbonate species concentrations are related to the hydrogen ion concentration</a:t>
            </a:r>
          </a:p>
        </p:txBody>
      </p:sp>
      <p:sp>
        <p:nvSpPr>
          <p:cNvPr id="73742" name="Text Box 14"/>
          <p:cNvSpPr txBox="1">
            <a:spLocks noChangeArrowheads="1"/>
          </p:cNvSpPr>
          <p:nvPr/>
        </p:nvSpPr>
        <p:spPr bwMode="auto">
          <a:xfrm>
            <a:off x="6400800" y="5635604"/>
            <a:ext cx="153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blipFill rotWithShape="0">
                <a:blip r:embed="rId3"/>
                <a:stretch>
                  <a:fillRect l="-91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42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blipFill rotWithShape="0">
                <a:blip r:embed="rId6"/>
                <a:stretch>
                  <a:fillRect r="-2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27" r="-2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= _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blipFill>
                <a:blip r:embed="rId8"/>
                <a:stretch>
                  <a:fillRect l="-3226" t="-24590" r="-7258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CH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45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2" grpId="0"/>
      <p:bldP spid="19" grpId="0"/>
      <p:bldP spid="20" grpId="0"/>
      <p:bldP spid="21" grpId="0"/>
      <p:bldP spid="22" grpId="0"/>
      <p:bldP spid="23" grpId="0"/>
      <p:bldP spid="17" grpId="0"/>
      <p:bldP spid="1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pH Diagram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1768" r="1715" b="1768"/>
          <a:stretch>
            <a:fillRect/>
          </a:stretch>
        </p:blipFill>
        <p:spPr bwMode="auto">
          <a:xfrm>
            <a:off x="508000" y="1830388"/>
            <a:ext cx="5599113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4152" name="Object 8"/>
          <p:cNvGraphicFramePr>
            <a:graphicFrameLocks/>
          </p:cNvGraphicFramePr>
          <p:nvPr/>
        </p:nvGraphicFramePr>
        <p:xfrm>
          <a:off x="3962400" y="5799138"/>
          <a:ext cx="5445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4" name="Equation" r:id="rId5" imgW="533403" imgH="361981" progId="Equation.DSMT4">
                  <p:embed/>
                </p:oleObj>
              </mc:Choice>
              <mc:Fallback>
                <p:oleObj name="Equation" r:id="rId5" imgW="533403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99138"/>
                        <a:ext cx="5445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3" name="Object 9"/>
          <p:cNvGraphicFramePr>
            <a:graphicFrameLocks/>
          </p:cNvGraphicFramePr>
          <p:nvPr/>
        </p:nvGraphicFramePr>
        <p:xfrm>
          <a:off x="2119313" y="5819775"/>
          <a:ext cx="5095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65" name="Equation" r:id="rId7" imgW="495341" imgH="361981" progId="Equation.DSMT4">
                  <p:embed/>
                </p:oleObj>
              </mc:Choice>
              <mc:Fallback>
                <p:oleObj name="Equation" r:id="rId7" imgW="495341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5819775"/>
                        <a:ext cx="5095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8" name="Line 14"/>
          <p:cNvSpPr>
            <a:spLocks noChangeShapeType="1"/>
          </p:cNvSpPr>
          <p:nvPr/>
        </p:nvSpPr>
        <p:spPr bwMode="auto">
          <a:xfrm>
            <a:off x="2343150" y="2443163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59" name="Line 15"/>
          <p:cNvSpPr>
            <a:spLocks noChangeShapeType="1"/>
          </p:cNvSpPr>
          <p:nvPr/>
        </p:nvSpPr>
        <p:spPr bwMode="auto">
          <a:xfrm>
            <a:off x="4230688" y="2452688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1" name="Text Box 17"/>
          <p:cNvSpPr txBox="1">
            <a:spLocks noChangeArrowheads="1"/>
          </p:cNvSpPr>
          <p:nvPr/>
        </p:nvSpPr>
        <p:spPr bwMode="auto">
          <a:xfrm>
            <a:off x="6594475" y="4498975"/>
            <a:ext cx="22748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rgbClr val="FF0000"/>
                </a:solidFill>
              </a:rPr>
              <a:t>Add acid to a carbonate solution at pH 9. What happens?</a:t>
            </a:r>
          </a:p>
        </p:txBody>
      </p:sp>
      <p:sp>
        <p:nvSpPr>
          <p:cNvPr id="134162" name="Line 18"/>
          <p:cNvSpPr>
            <a:spLocks noChangeShapeType="1"/>
          </p:cNvSpPr>
          <p:nvPr/>
        </p:nvSpPr>
        <p:spPr bwMode="auto">
          <a:xfrm flipH="1" flipV="1">
            <a:off x="2978150" y="2411413"/>
            <a:ext cx="623888" cy="127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3" name="Line 19"/>
          <p:cNvSpPr>
            <a:spLocks noChangeShapeType="1"/>
          </p:cNvSpPr>
          <p:nvPr/>
        </p:nvSpPr>
        <p:spPr bwMode="auto">
          <a:xfrm flipH="1" flipV="1">
            <a:off x="2881313" y="3976688"/>
            <a:ext cx="403225" cy="1316037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14343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BA305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E69FF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blipFill rotWithShape="0">
                <a:blip r:embed="rId11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792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8" grpId="0" animBg="1"/>
      <p:bldP spid="134159" grpId="0" animBg="1"/>
      <p:bldP spid="134161" grpId="0" build="p" autoUpdateAnimBg="0"/>
      <p:bldP spid="134162" grpId="0" animBg="1"/>
      <p:bldP spid="1341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Acid Neutralizing Capacity (ANC)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1700" y="2327275"/>
            <a:ext cx="7596188" cy="248285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ability to neutralize (react with) acid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ANC has units of _______________ or </a:t>
            </a:r>
            <a:r>
              <a:rPr lang="en-US" altLang="en-US" dirty="0" err="1" smtClean="0">
                <a:solidFill>
                  <a:schemeClr val="bg2"/>
                </a:solidFill>
              </a:rPr>
              <a:t>eq</a:t>
            </a:r>
            <a:r>
              <a:rPr lang="en-US" altLang="en-US" dirty="0" smtClean="0">
                <a:solidFill>
                  <a:schemeClr val="bg2"/>
                </a:solidFill>
              </a:rPr>
              <a:t>/L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Possible reactants in environment: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4495800" y="2971800"/>
            <a:ext cx="27051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moles of protons/L</a:t>
            </a:r>
          </a:p>
        </p:txBody>
      </p:sp>
      <p:grpSp>
        <p:nvGrpSpPr>
          <p:cNvPr id="71691" name="Group 11"/>
          <p:cNvGrpSpPr>
            <a:grpSpLocks/>
          </p:cNvGrpSpPr>
          <p:nvPr/>
        </p:nvGrpSpPr>
        <p:grpSpPr bwMode="auto">
          <a:xfrm>
            <a:off x="850900" y="5565775"/>
            <a:ext cx="7378700" cy="554038"/>
            <a:chOff x="440" y="2904"/>
            <a:chExt cx="4648" cy="349"/>
          </a:xfrm>
        </p:grpSpPr>
        <p:graphicFrame>
          <p:nvGraphicFramePr>
            <p:cNvPr id="13324" name="Object 7"/>
            <p:cNvGraphicFramePr>
              <a:graphicFrameLocks/>
            </p:cNvGraphicFramePr>
            <p:nvPr/>
          </p:nvGraphicFramePr>
          <p:xfrm>
            <a:off x="440" y="2904"/>
            <a:ext cx="464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34" name="Equation" r:id="rId4" imgW="3762436" imgH="285860" progId="Equation.3">
                    <p:embed/>
                  </p:oleObj>
                </mc:Choice>
                <mc:Fallback>
                  <p:oleObj name="Equation" r:id="rId4" imgW="3762436" imgH="2858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2904"/>
                          <a:ext cx="464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5" name="Rectangle 10"/>
            <p:cNvSpPr>
              <a:spLocks noChangeArrowheads="1"/>
            </p:cNvSpPr>
            <p:nvPr/>
          </p:nvSpPr>
          <p:spPr bwMode="auto">
            <a:xfrm>
              <a:off x="2477" y="2923"/>
              <a:ext cx="15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1692" name="Text Box 12"/>
          <p:cNvSpPr txBox="1">
            <a:spLocks noChangeArrowheads="1"/>
          </p:cNvSpPr>
          <p:nvPr/>
        </p:nvSpPr>
        <p:spPr bwMode="auto">
          <a:xfrm>
            <a:off x="4113213" y="5578475"/>
            <a:ext cx="2051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32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5110163" y="5399088"/>
            <a:ext cx="377825" cy="439737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23" name="Line 14"/>
          <p:cNvSpPr>
            <a:spLocks noChangeShapeType="1"/>
          </p:cNvSpPr>
          <p:nvPr/>
        </p:nvSpPr>
        <p:spPr bwMode="auto">
          <a:xfrm>
            <a:off x="4119563" y="6046788"/>
            <a:ext cx="222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636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8" grpId="0"/>
      <p:bldP spid="71692" grpId="0"/>
      <p:bldP spid="71693" grpId="0" animBg="1"/>
      <p:bldP spid="13323" grpId="0" animBg="1"/>
      <p:bldP spid="14" grpId="0"/>
      <p:bldP spid="1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blipFill rotWithShape="0">
                <a:blip r:embed="rId4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↔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7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568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1920362" y="5875720"/>
            <a:ext cx="12439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(</a:t>
            </a:r>
            <a:r>
              <a:rPr lang="en-US" altLang="en-US" dirty="0" smtClean="0">
                <a:solidFill>
                  <a:schemeClr val="accent4"/>
                </a:solidFill>
              </a:rPr>
              <a:t>pH, C</a:t>
            </a:r>
            <a:r>
              <a:rPr lang="en-US" altLang="en-US" baseline="-25000" dirty="0" smtClean="0">
                <a:solidFill>
                  <a:schemeClr val="accent4"/>
                </a:solidFill>
              </a:rPr>
              <a:t>T</a:t>
            </a:r>
            <a:r>
              <a:rPr lang="en-US" alt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V="1">
            <a:off x="1948936" y="6317605"/>
            <a:ext cx="3461263" cy="121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Hydrogen Ion Concentration:</a:t>
            </a:r>
            <a:br>
              <a:rPr lang="en-US" altLang="en-US" dirty="0" smtClean="0"/>
            </a:br>
            <a:r>
              <a:rPr lang="en-US" altLang="en-US" dirty="0" smtClean="0"/>
              <a:t>The Master Variable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39217" y="46415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1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5" grpId="0"/>
      <p:bldP spid="5" grpId="0"/>
      <p:bldP spid="29" grpId="0"/>
      <p:bldP spid="31" grpId="0"/>
      <p:bldP spid="32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978275" y="2798763"/>
            <a:ext cx="1385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negative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properties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857375"/>
            <a:ext cx="7772400" cy="4238625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= capacity to react with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 </a:t>
            </a:r>
            <a:br>
              <a:rPr lang="en-US" altLang="en-US" sz="2800" dirty="0" smtClean="0">
                <a:solidFill>
                  <a:schemeClr val="bg2"/>
                </a:solidFill>
              </a:rPr>
            </a:br>
            <a:r>
              <a:rPr lang="en-US" altLang="en-US" sz="2800" dirty="0" smtClean="0">
                <a:solidFill>
                  <a:schemeClr val="bg2"/>
                </a:solidFill>
              </a:rPr>
              <a:t>minus the concentration of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can be positive or __________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is conservative!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Example:  10 liters of a solution with an ANC of 0.1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 is mixed with 5 liters of a solution with an ANC of -1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/L. What is the final ANC?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∗(5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(10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=−0.267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𝑚𝑒𝑞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1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" grpId="0" build="p" autoUpdateAnimBg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41" name="Line 17"/>
          <p:cNvSpPr>
            <a:spLocks noChangeShapeType="1"/>
          </p:cNvSpPr>
          <p:nvPr/>
        </p:nvSpPr>
        <p:spPr bwMode="auto">
          <a:xfrm flipV="1">
            <a:off x="6172200" y="2210010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ANC Example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3124200" cy="44958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add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to distilled water.  What is the ANC?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210325" y="3756232"/>
            <a:ext cx="4488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2.22</a:t>
            </a:r>
          </a:p>
        </p:txBody>
      </p:sp>
      <p:grpSp>
        <p:nvGrpSpPr>
          <p:cNvPr id="77838" name="Group 14"/>
          <p:cNvGrpSpPr>
            <a:grpSpLocks/>
          </p:cNvGrpSpPr>
          <p:nvPr/>
        </p:nvGrpSpPr>
        <p:grpSpPr bwMode="auto">
          <a:xfrm>
            <a:off x="3948052" y="3711483"/>
            <a:ext cx="1779588" cy="400050"/>
            <a:chOff x="2879" y="2297"/>
            <a:chExt cx="1121" cy="252"/>
          </a:xfrm>
        </p:grpSpPr>
        <p:sp>
          <p:nvSpPr>
            <p:cNvPr id="17427" name="Text Box 8"/>
            <p:cNvSpPr txBox="1">
              <a:spLocks noChangeArrowheads="1"/>
            </p:cNvSpPr>
            <p:nvPr/>
          </p:nvSpPr>
          <p:spPr bwMode="auto">
            <a:xfrm>
              <a:off x="2879" y="2297"/>
              <a:ext cx="6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p(OH)=</a:t>
              </a:r>
              <a:endParaRPr lang="en-US" altLang="en-US" sz="2000" dirty="0"/>
            </a:p>
          </p:txBody>
        </p:sp>
        <p:sp>
          <p:nvSpPr>
            <p:cNvPr id="17428" name="Line 10"/>
            <p:cNvSpPr>
              <a:spLocks noChangeShapeType="1"/>
            </p:cNvSpPr>
            <p:nvPr/>
          </p:nvSpPr>
          <p:spPr bwMode="auto">
            <a:xfrm>
              <a:off x="3631" y="2530"/>
              <a:ext cx="3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4799529" y="6225598"/>
            <a:ext cx="5675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>
                <a:solidFill>
                  <a:schemeClr val="accent4"/>
                </a:solidFill>
              </a:rPr>
              <a:t>11.78</a:t>
            </a:r>
            <a:endParaRPr lang="en-US" altLang="en-US" sz="2000" dirty="0">
              <a:solidFill>
                <a:schemeClr val="accent4"/>
              </a:solidFill>
            </a:endParaRPr>
          </a:p>
        </p:txBody>
      </p:sp>
      <p:grpSp>
        <p:nvGrpSpPr>
          <p:cNvPr id="77839" name="Group 15"/>
          <p:cNvGrpSpPr>
            <a:grpSpLocks/>
          </p:cNvGrpSpPr>
          <p:nvPr/>
        </p:nvGrpSpPr>
        <p:grpSpPr bwMode="auto">
          <a:xfrm>
            <a:off x="4035364" y="6230932"/>
            <a:ext cx="1527175" cy="400050"/>
            <a:chOff x="3021" y="3497"/>
            <a:chExt cx="962" cy="252"/>
          </a:xfrm>
        </p:grpSpPr>
        <p:sp>
          <p:nvSpPr>
            <p:cNvPr id="17425" name="Text Box 11"/>
            <p:cNvSpPr txBox="1">
              <a:spLocks noChangeArrowheads="1"/>
            </p:cNvSpPr>
            <p:nvPr/>
          </p:nvSpPr>
          <p:spPr bwMode="auto">
            <a:xfrm>
              <a:off x="3021" y="3497"/>
              <a:ext cx="40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pH=</a:t>
              </a:r>
            </a:p>
          </p:txBody>
        </p:sp>
        <p:sp>
          <p:nvSpPr>
            <p:cNvPr id="17426" name="Line 13"/>
            <p:cNvSpPr>
              <a:spLocks noChangeShapeType="1"/>
            </p:cNvSpPr>
            <p:nvPr/>
          </p:nvSpPr>
          <p:spPr bwMode="auto">
            <a:xfrm flipV="1">
              <a:off x="3510" y="3723"/>
              <a:ext cx="473" cy="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77842" name="Text Box 18"/>
          <p:cNvSpPr txBox="1">
            <a:spLocks noChangeArrowheads="1"/>
          </p:cNvSpPr>
          <p:nvPr/>
        </p:nvSpPr>
        <p:spPr bwMode="auto">
          <a:xfrm>
            <a:off x="4953677" y="1695410"/>
            <a:ext cx="16001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no carbonates</a:t>
            </a:r>
          </a:p>
        </p:txBody>
      </p:sp>
      <p:sp>
        <p:nvSpPr>
          <p:cNvPr id="77843" name="Text Box 19"/>
          <p:cNvSpPr txBox="1">
            <a:spLocks noChangeArrowheads="1"/>
          </p:cNvSpPr>
          <p:nvPr/>
        </p:nvSpPr>
        <p:spPr bwMode="auto">
          <a:xfrm>
            <a:off x="7033209" y="2746714"/>
            <a:ext cx="1487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[H</a:t>
            </a:r>
            <a:r>
              <a:rPr lang="en-US" altLang="en-US" sz="2000" baseline="30000" dirty="0">
                <a:solidFill>
                  <a:schemeClr val="accent4"/>
                </a:solidFill>
              </a:rPr>
              <a:t>+</a:t>
            </a:r>
            <a:r>
              <a:rPr lang="en-US" altLang="en-US" sz="2000" dirty="0">
                <a:solidFill>
                  <a:schemeClr val="accent4"/>
                </a:solidFill>
              </a:rPr>
              <a:t>] is small</a:t>
            </a:r>
          </a:p>
        </p:txBody>
      </p:sp>
      <p:sp>
        <p:nvSpPr>
          <p:cNvPr id="17423" name="Line 20"/>
          <p:cNvSpPr>
            <a:spLocks noChangeShapeType="1"/>
          </p:cNvSpPr>
          <p:nvPr/>
        </p:nvSpPr>
        <p:spPr bwMode="auto">
          <a:xfrm flipV="1">
            <a:off x="4952892" y="2036893"/>
            <a:ext cx="1600904" cy="127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7424" name="Line 21"/>
          <p:cNvSpPr>
            <a:spLocks noChangeShapeType="1"/>
          </p:cNvSpPr>
          <p:nvPr/>
        </p:nvSpPr>
        <p:spPr bwMode="auto">
          <a:xfrm>
            <a:off x="7033209" y="3100658"/>
            <a:ext cx="142499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blipFill rotWithShape="0">
                <a:blip r:embed="rId3"/>
                <a:stretch>
                  <a:fillRect l="-728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17"/>
          <p:cNvSpPr>
            <a:spLocks noChangeShapeType="1"/>
          </p:cNvSpPr>
          <p:nvPr/>
        </p:nvSpPr>
        <p:spPr bwMode="auto">
          <a:xfrm flipV="1">
            <a:off x="4922982" y="2203127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690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000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000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𝑂𝐻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−14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=1.67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1000" y="4221157"/>
            <a:ext cx="3124200" cy="225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altLang="en-US" sz="2800" kern="0" dirty="0" smtClean="0">
                <a:solidFill>
                  <a:schemeClr val="bg2"/>
                </a:solidFill>
              </a:rPr>
              <a:t>What is the resulting pH if the system is closed to the atmosphere?</a:t>
            </a:r>
          </a:p>
        </p:txBody>
      </p:sp>
    </p:spTree>
    <p:extLst>
      <p:ext uri="{BB962C8B-B14F-4D97-AF65-F5344CB8AC3E}">
        <p14:creationId xmlns:p14="http://schemas.microsoft.com/office/powerpoint/2010/main" val="2343986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41" grpId="0" animBg="1"/>
      <p:bldP spid="77833" grpId="0"/>
      <p:bldP spid="77836" grpId="0"/>
      <p:bldP spid="77842" grpId="0"/>
      <p:bldP spid="77843" grpId="0"/>
      <p:bldP spid="17423" grpId="0" animBg="1"/>
      <p:bldP spid="17424" grpId="0" animBg="1"/>
      <p:bldP spid="21" grpId="0"/>
      <p:bldP spid="22" grpId="0" animBg="1"/>
      <p:bldP spid="23" grpId="0"/>
      <p:bldP spid="24" grpId="0"/>
      <p:bldP spid="29" grpId="0"/>
      <p:bldP spid="30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Prelabs</a:t>
            </a:r>
            <a:r>
              <a:rPr lang="en-US" dirty="0" smtClean="0"/>
              <a:t> done in teams</a:t>
            </a:r>
          </a:p>
          <a:p>
            <a:r>
              <a:rPr lang="en-US" dirty="0" smtClean="0"/>
              <a:t>Fundamentals lab report done in teams</a:t>
            </a:r>
          </a:p>
          <a:p>
            <a:pPr lvl="1"/>
            <a:r>
              <a:rPr lang="en-US" dirty="0" smtClean="0"/>
              <a:t>Show both team members data for measurements that you did individually.</a:t>
            </a:r>
          </a:p>
          <a:p>
            <a:pPr lvl="1"/>
            <a:r>
              <a:rPr lang="en-US" dirty="0" smtClean="0"/>
              <a:t>Submit both the excel spreadsheet AND a markdown file with analysis/graph/report</a:t>
            </a:r>
          </a:p>
          <a:p>
            <a:r>
              <a:rPr lang="en-US" dirty="0" smtClean="0"/>
              <a:t>Absorbance vs concentration</a:t>
            </a:r>
          </a:p>
          <a:p>
            <a:r>
              <a:rPr lang="en-US" dirty="0" smtClean="0"/>
              <a:t>Textbook feedback</a:t>
            </a:r>
          </a:p>
          <a:p>
            <a:r>
              <a:rPr lang="en-US" dirty="0" err="1" smtClean="0"/>
              <a:t>Cocreators</a:t>
            </a:r>
            <a:r>
              <a:rPr lang="en-US" dirty="0" smtClean="0"/>
              <a:t> of this educational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85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More Complications: </a:t>
            </a:r>
            <a:br>
              <a:rPr lang="en-US" altLang="en-US" smtClean="0"/>
            </a:br>
            <a:r>
              <a:rPr lang="en-US" altLang="en-US" smtClean="0"/>
              <a:t>Open to the Atmosphere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181600" cy="21336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Natural waters exchange carbon dioxide with the atmosphere</a:t>
            </a:r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614363" y="3616325"/>
            <a:ext cx="518160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/>
              <a:t>The total concentration of carbonate species is affected by this exchange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6485732" y="1828800"/>
            <a:ext cx="2601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Henry’s constant</a:t>
            </a:r>
          </a:p>
        </p:txBody>
      </p:sp>
      <p:grpSp>
        <p:nvGrpSpPr>
          <p:cNvPr id="75794" name="Group 18"/>
          <p:cNvGrpSpPr>
            <a:grpSpLocks/>
          </p:cNvGrpSpPr>
          <p:nvPr/>
        </p:nvGrpSpPr>
        <p:grpSpPr bwMode="auto">
          <a:xfrm>
            <a:off x="6576219" y="2293938"/>
            <a:ext cx="2420938" cy="592137"/>
            <a:chOff x="4016" y="1355"/>
            <a:chExt cx="1525" cy="373"/>
          </a:xfrm>
        </p:grpSpPr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>
              <a:off x="4016" y="1355"/>
              <a:ext cx="15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0" name="Oval 16"/>
            <p:cNvSpPr>
              <a:spLocks noChangeArrowheads="1"/>
            </p:cNvSpPr>
            <p:nvPr/>
          </p:nvSpPr>
          <p:spPr bwMode="auto">
            <a:xfrm>
              <a:off x="4762" y="1403"/>
              <a:ext cx="341" cy="32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521" name="Line 17"/>
            <p:cNvSpPr>
              <a:spLocks noChangeShapeType="1"/>
            </p:cNvSpPr>
            <p:nvPr/>
          </p:nvSpPr>
          <p:spPr bwMode="auto">
            <a:xfrm flipH="1" flipV="1">
              <a:off x="4762" y="1355"/>
              <a:ext cx="65" cy="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668338" y="4440238"/>
            <a:ext cx="3648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Is ANC affected? _____</a:t>
            </a:r>
          </a:p>
        </p:txBody>
      </p:sp>
      <p:sp>
        <p:nvSpPr>
          <p:cNvPr id="75796" name="Text Box 20"/>
          <p:cNvSpPr txBox="1">
            <a:spLocks noChangeArrowheads="1"/>
          </p:cNvSpPr>
          <p:nvPr/>
        </p:nvSpPr>
        <p:spPr bwMode="auto">
          <a:xfrm>
            <a:off x="3321050" y="4462463"/>
            <a:ext cx="817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blipFill rotWithShape="0">
                <a:blip r:embed="rId5"/>
                <a:stretch>
                  <a:fillRect l="-915" r="-22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 bwMode="auto">
          <a:xfrm rot="16200000">
            <a:off x="2339975" y="5192767"/>
            <a:ext cx="304800" cy="1371600"/>
          </a:xfrm>
          <a:prstGeom prst="righ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2500604" y="4851918"/>
            <a:ext cx="3387012" cy="858417"/>
          </a:xfrm>
          <a:custGeom>
            <a:avLst/>
            <a:gdLst>
              <a:gd name="connsiteX0" fmla="*/ 0 w 3387012"/>
              <a:gd name="connsiteY0" fmla="*/ 858417 h 858417"/>
              <a:gd name="connsiteX1" fmla="*/ 1987420 w 3387012"/>
              <a:gd name="connsiteY1" fmla="*/ 177282 h 858417"/>
              <a:gd name="connsiteX2" fmla="*/ 3387012 w 3387012"/>
              <a:gd name="connsiteY2" fmla="*/ 0 h 858417"/>
              <a:gd name="connsiteX3" fmla="*/ 3387012 w 3387012"/>
              <a:gd name="connsiteY3" fmla="*/ 0 h 8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012" h="858417">
                <a:moveTo>
                  <a:pt x="0" y="858417"/>
                </a:moveTo>
                <a:cubicBezTo>
                  <a:pt x="711459" y="589384"/>
                  <a:pt x="1422918" y="320351"/>
                  <a:pt x="1987420" y="177282"/>
                </a:cubicBezTo>
                <a:cubicBezTo>
                  <a:pt x="2551922" y="34213"/>
                  <a:pt x="3387012" y="0"/>
                  <a:pt x="3387012" y="0"/>
                </a:cubicBezTo>
                <a:lnTo>
                  <a:pt x="3387012" y="0"/>
                </a:ln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70308" y="58521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7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4" grpId="0"/>
      <p:bldP spid="75790" grpId="0"/>
      <p:bldP spid="75795" grpId="0"/>
      <p:bldP spid="75796" grpId="0"/>
      <p:bldP spid="20" grpId="0"/>
      <p:bldP spid="21" grpId="0"/>
      <p:bldP spid="23" grpId="0"/>
      <p:bldP spid="24" grpId="0"/>
      <p:bldP spid="25" grpId="0"/>
      <p:bldP spid="26" grpId="0"/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ANC Example (continued)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229600" cy="4953000"/>
          </a:xfrm>
          <a:noFill/>
        </p:spPr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aerate the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solution. What happens to the pH?</a:t>
            </a: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the alphas are functions of pH and it is not possible to solve explicitly for [H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].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Solution techniques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numerical methods</a:t>
            </a:r>
            <a:br>
              <a:rPr lang="en-US" altLang="en-US" sz="2400" dirty="0" smtClean="0">
                <a:solidFill>
                  <a:schemeClr val="bg2"/>
                </a:solidFill>
              </a:rPr>
            </a:br>
            <a:r>
              <a:rPr lang="en-US" altLang="en-US" sz="2400" dirty="0" smtClean="0">
                <a:solidFill>
                  <a:schemeClr val="bg2"/>
                </a:solidFill>
              </a:rPr>
              <a:t>(pH=9, 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sz="2400" dirty="0" smtClean="0">
                <a:solidFill>
                  <a:schemeClr val="bg2"/>
                </a:solidFill>
              </a:rPr>
              <a:t>=0.0057M</a:t>
            </a:r>
            <a:r>
              <a:rPr lang="en-US" altLang="en-US" sz="2400" dirty="0" smtClean="0">
                <a:solidFill>
                  <a:schemeClr val="bg2"/>
                </a:solidFill>
              </a:rPr>
              <a:t>)</a:t>
            </a:r>
            <a:endParaRPr lang="en-US" altLang="en-US" sz="2400" dirty="0" smtClean="0">
              <a:solidFill>
                <a:schemeClr val="bg2"/>
              </a:solidFill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914400" y="4495800"/>
            <a:ext cx="74676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914400" y="3505200"/>
            <a:ext cx="7924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468813" y="5765800"/>
            <a:ext cx="300883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Beware of precision!</a:t>
            </a:r>
          </a:p>
        </p:txBody>
      </p:sp>
      <p:sp>
        <p:nvSpPr>
          <p:cNvPr id="22537" name="Line 12"/>
          <p:cNvSpPr>
            <a:spLocks noChangeShapeType="1"/>
          </p:cNvSpPr>
          <p:nvPr/>
        </p:nvSpPr>
        <p:spPr bwMode="auto">
          <a:xfrm>
            <a:off x="4479925" y="6173788"/>
            <a:ext cx="2927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 bwMode="auto">
          <a:xfrm>
            <a:off x="2057400" y="2816993"/>
            <a:ext cx="2799735" cy="79851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3457266" y="3602294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rot="10800000" flipV="1">
            <a:off x="5562600" y="237998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6553200" y="338470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16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𝑝𝐻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09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9" grpId="0"/>
      <p:bldP spid="15" grpId="0"/>
      <p:bldP spid="2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Open vs. Closed to the Atmosphere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an open (volatile)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 closed (nonvolatile)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For conservative species we can use the Completely Mixed Flow Reactor equation to model a well mixed lake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438400" y="2118519"/>
            <a:ext cx="935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2506663" y="3168650"/>
            <a:ext cx="935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260850" y="3124200"/>
            <a:ext cx="568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chemeClr val="accent4"/>
                </a:solidFill>
              </a:rPr>
              <a:t>C</a:t>
            </a:r>
            <a:r>
              <a:rPr lang="en-US" altLang="en-US" baseline="-25000">
                <a:solidFill>
                  <a:schemeClr val="accent4"/>
                </a:solidFill>
              </a:rPr>
              <a:t>T</a:t>
            </a:r>
            <a:endParaRPr lang="en-US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70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build="p" autoUpdateAnimBg="0"/>
      <p:bldP spid="94213" grpId="0" build="p" autoUpdateAnimBg="0"/>
      <p:bldP spid="94214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3554413" y="1960563"/>
            <a:ext cx="1158875" cy="115887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2085975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4711700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2" name="Line 7"/>
          <p:cNvSpPr>
            <a:spLocks noChangeShapeType="1"/>
          </p:cNvSpPr>
          <p:nvPr/>
        </p:nvSpPr>
        <p:spPr bwMode="auto">
          <a:xfrm>
            <a:off x="2420938" y="2322513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3" name="Line 8"/>
          <p:cNvSpPr>
            <a:spLocks noChangeShapeType="1"/>
          </p:cNvSpPr>
          <p:nvPr/>
        </p:nvSpPr>
        <p:spPr bwMode="auto">
          <a:xfrm>
            <a:off x="5354638" y="2346325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2432050" y="1774825"/>
            <a:ext cx="1042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C</a:t>
            </a:r>
            <a:r>
              <a:rPr lang="en-US" altLang="en-US" baseline="-25000"/>
              <a:t>in</a:t>
            </a:r>
            <a:endParaRPr lang="en-US" altLang="en-US"/>
          </a:p>
        </p:txBody>
      </p:sp>
      <p:grpSp>
        <p:nvGrpSpPr>
          <p:cNvPr id="24585" name="Group 16"/>
          <p:cNvGrpSpPr>
            <a:grpSpLocks/>
          </p:cNvGrpSpPr>
          <p:nvPr/>
        </p:nvGrpSpPr>
        <p:grpSpPr bwMode="auto">
          <a:xfrm>
            <a:off x="3657600" y="1703388"/>
            <a:ext cx="1350963" cy="1317625"/>
            <a:chOff x="892" y="2945"/>
            <a:chExt cx="941" cy="917"/>
          </a:xfrm>
        </p:grpSpPr>
        <p:grpSp>
          <p:nvGrpSpPr>
            <p:cNvPr id="24596" name="Group 14"/>
            <p:cNvGrpSpPr>
              <a:grpSpLocks/>
            </p:cNvGrpSpPr>
            <p:nvPr/>
          </p:nvGrpSpPr>
          <p:grpSpPr bwMode="auto">
            <a:xfrm>
              <a:off x="892" y="3222"/>
              <a:ext cx="697" cy="640"/>
              <a:chOff x="908" y="2378"/>
              <a:chExt cx="1070" cy="1045"/>
            </a:xfrm>
          </p:grpSpPr>
          <p:sp>
            <p:nvSpPr>
              <p:cNvPr id="24598" name="Freeform 12"/>
              <p:cNvSpPr>
                <a:spLocks/>
              </p:cNvSpPr>
              <p:nvPr/>
            </p:nvSpPr>
            <p:spPr bwMode="auto">
              <a:xfrm>
                <a:off x="908" y="2378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9" name="Freeform 13"/>
              <p:cNvSpPr>
                <a:spLocks/>
              </p:cNvSpPr>
              <p:nvPr/>
            </p:nvSpPr>
            <p:spPr bwMode="auto">
              <a:xfrm rot="10800000">
                <a:off x="1442" y="2905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597" name="Line 15"/>
            <p:cNvSpPr>
              <a:spLocks noChangeShapeType="1"/>
            </p:cNvSpPr>
            <p:nvPr/>
          </p:nvSpPr>
          <p:spPr bwMode="auto">
            <a:xfrm flipV="1">
              <a:off x="1233" y="2945"/>
              <a:ext cx="600" cy="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586" name="Text Box 18"/>
          <p:cNvSpPr txBox="1">
            <a:spLocks noChangeArrowheads="1"/>
          </p:cNvSpPr>
          <p:nvPr/>
        </p:nvSpPr>
        <p:spPr bwMode="auto">
          <a:xfrm>
            <a:off x="5292725" y="1700213"/>
            <a:ext cx="974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__</a:t>
            </a:r>
          </a:p>
        </p:txBody>
      </p:sp>
      <p:sp>
        <p:nvSpPr>
          <p:cNvPr id="139283" name="Text Box 19"/>
          <p:cNvSpPr txBox="1">
            <a:spLocks noChangeArrowheads="1"/>
          </p:cNvSpPr>
          <p:nvPr/>
        </p:nvSpPr>
        <p:spPr bwMode="auto">
          <a:xfrm>
            <a:off x="5754688" y="1698625"/>
            <a:ext cx="420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C</a:t>
            </a:r>
          </a:p>
        </p:txBody>
      </p:sp>
      <p:sp>
        <p:nvSpPr>
          <p:cNvPr id="24589" name="Text Box 22"/>
          <p:cNvSpPr txBox="1">
            <a:spLocks noChangeArrowheads="1"/>
          </p:cNvSpPr>
          <p:nvPr/>
        </p:nvSpPr>
        <p:spPr bwMode="auto">
          <a:xfrm>
            <a:off x="989013" y="3163888"/>
            <a:ext cx="7170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in – Mass out = Increase of Mass in reactor</a:t>
            </a:r>
          </a:p>
        </p:txBody>
      </p:sp>
      <p:sp>
        <p:nvSpPr>
          <p:cNvPr id="24590" name="Text Box 11"/>
          <p:cNvSpPr txBox="1">
            <a:spLocks noChangeArrowheads="1"/>
          </p:cNvSpPr>
          <p:nvPr/>
        </p:nvSpPr>
        <p:spPr bwMode="auto">
          <a:xfrm>
            <a:off x="3462338" y="2471738"/>
            <a:ext cx="855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V, C</a:t>
            </a:r>
          </a:p>
        </p:txBody>
      </p:sp>
      <p:sp>
        <p:nvSpPr>
          <p:cNvPr id="139291" name="Text Box 27"/>
          <p:cNvSpPr txBox="1">
            <a:spLocks noChangeArrowheads="1"/>
          </p:cNvSpPr>
          <p:nvPr/>
        </p:nvSpPr>
        <p:spPr bwMode="auto">
          <a:xfrm>
            <a:off x="6810375" y="4929188"/>
            <a:ext cx="207803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Hydraulic Residence Time</a:t>
            </a:r>
          </a:p>
        </p:txBody>
      </p:sp>
      <p:sp>
        <p:nvSpPr>
          <p:cNvPr id="24594" name="Text Box 28"/>
          <p:cNvSpPr txBox="1">
            <a:spLocks noChangeArrowheads="1"/>
          </p:cNvSpPr>
          <p:nvPr/>
        </p:nvSpPr>
        <p:spPr bwMode="auto">
          <a:xfrm>
            <a:off x="4724400" y="3924300"/>
            <a:ext cx="2105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balance</a:t>
            </a:r>
          </a:p>
        </p:txBody>
      </p:sp>
      <p:sp>
        <p:nvSpPr>
          <p:cNvPr id="24595" name="Line 29"/>
          <p:cNvSpPr>
            <a:spLocks noChangeShapeType="1"/>
          </p:cNvSpPr>
          <p:nvPr/>
        </p:nvSpPr>
        <p:spPr bwMode="auto">
          <a:xfrm>
            <a:off x="501650" y="4765675"/>
            <a:ext cx="3529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𝑄𝐶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𝑄𝐶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685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3" grpId="0" build="p" autoUpdateAnimBg="0"/>
      <p:bldP spid="139291" grpId="0" build="p" autoUpdateAnimBg="0"/>
      <p:bldP spid="2" grpId="0"/>
      <p:bldP spid="25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4611688"/>
            <a:ext cx="7772400" cy="1957387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Equation applies to any conservative species.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0</a:t>
            </a:r>
            <a:r>
              <a:rPr lang="en-US" altLang="en-US" sz="2400" dirty="0" smtClean="0">
                <a:solidFill>
                  <a:schemeClr val="bg2"/>
                </a:solidFill>
              </a:rPr>
              <a:t>  = time zero concentration in reactor</a:t>
            </a:r>
          </a:p>
          <a:p>
            <a:pPr lvl="1">
              <a:buClrTx/>
            </a:pPr>
            <a:r>
              <a:rPr lang="en-US" altLang="en-US" sz="2400" dirty="0" err="1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err="1" smtClean="0">
                <a:solidFill>
                  <a:schemeClr val="bg2"/>
                </a:solidFill>
              </a:rPr>
              <a:t>in</a:t>
            </a:r>
            <a:r>
              <a:rPr lang="en-US" altLang="en-US" sz="2400" dirty="0" smtClean="0">
                <a:solidFill>
                  <a:schemeClr val="bg2"/>
                </a:solidFill>
              </a:rPr>
              <a:t> = influent concentration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    = concentration in the reactor as a function of time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343525" y="2171700"/>
            <a:ext cx="270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Set up integration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905375" y="5611813"/>
            <a:ext cx="2009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and effluent!</a:t>
            </a:r>
          </a:p>
        </p:txBody>
      </p:sp>
      <p:grpSp>
        <p:nvGrpSpPr>
          <p:cNvPr id="96266" name="Group 10"/>
          <p:cNvGrpSpPr>
            <a:grpSpLocks/>
          </p:cNvGrpSpPr>
          <p:nvPr/>
        </p:nvGrpSpPr>
        <p:grpSpPr bwMode="auto">
          <a:xfrm>
            <a:off x="4997450" y="6042025"/>
            <a:ext cx="1776413" cy="488950"/>
            <a:chOff x="3148" y="3806"/>
            <a:chExt cx="1119" cy="308"/>
          </a:xfrm>
        </p:grpSpPr>
        <p:sp>
          <p:nvSpPr>
            <p:cNvPr id="25611" name="Line 8"/>
            <p:cNvSpPr>
              <a:spLocks noChangeShapeType="1"/>
            </p:cNvSpPr>
            <p:nvPr/>
          </p:nvSpPr>
          <p:spPr bwMode="auto">
            <a:xfrm>
              <a:off x="3148" y="3806"/>
              <a:ext cx="11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12" name="Freeform 9"/>
            <p:cNvSpPr>
              <a:spLocks/>
            </p:cNvSpPr>
            <p:nvPr/>
          </p:nvSpPr>
          <p:spPr bwMode="auto">
            <a:xfrm>
              <a:off x="3488" y="4000"/>
              <a:ext cx="114" cy="114"/>
            </a:xfrm>
            <a:custGeom>
              <a:avLst/>
              <a:gdLst>
                <a:gd name="T0" fmla="*/ 0 w 114"/>
                <a:gd name="T1" fmla="*/ 114 h 114"/>
                <a:gd name="T2" fmla="*/ 65 w 114"/>
                <a:gd name="T3" fmla="*/ 0 h 114"/>
                <a:gd name="T4" fmla="*/ 114 w 114"/>
                <a:gd name="T5" fmla="*/ 97 h 1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" h="114">
                  <a:moveTo>
                    <a:pt x="0" y="114"/>
                  </a:moveTo>
                  <a:lnTo>
                    <a:pt x="65" y="0"/>
                  </a:lnTo>
                  <a:lnTo>
                    <a:pt x="114" y="97"/>
                  </a:lnTo>
                </a:path>
              </a:pathLst>
            </a:custGeom>
            <a:noFill/>
            <a:ln w="38100" cap="flat" cmpd="sng">
              <a:solidFill>
                <a:schemeClr val="folHlink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1000125" y="4041775"/>
            <a:ext cx="526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What is C when t is large? _______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5137150" y="4000500"/>
            <a:ext cx="608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C</a:t>
            </a:r>
            <a:r>
              <a:rPr lang="en-US" altLang="en-US" baseline="-25000" dirty="0" err="1">
                <a:solidFill>
                  <a:schemeClr val="accent4"/>
                </a:solidFill>
              </a:rPr>
              <a:t>in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𝑑𝐶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 bwMode="auto">
          <a:xfrm>
            <a:off x="687458" y="307132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97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  <p:bldP spid="96263" grpId="0" build="p" autoUpdateAnimBg="0"/>
      <p:bldP spid="96267" grpId="0" build="p" autoUpdateAnimBg="0"/>
      <p:bldP spid="96268" grpId="0" build="p" autoUpdateAnimBg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Three Equations for C</a:t>
            </a:r>
            <a:r>
              <a:rPr lang="en-US" altLang="en-US" baseline="-25000" dirty="0" smtClean="0"/>
              <a:t>T</a:t>
            </a:r>
            <a:r>
              <a:rPr lang="en-US" altLang="en-US" dirty="0" smtClean="0"/>
              <a:t> in CMFR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589463"/>
          </a:xfrm>
        </p:spPr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CMFR for conservative species. (True if nonvolatile!)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If in equilibrium with atmospheric CO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2</a:t>
            </a:r>
            <a:r>
              <a:rPr lang="en-US" altLang="en-US" dirty="0" smtClean="0">
                <a:solidFill>
                  <a:schemeClr val="bg2"/>
                </a:solidFill>
              </a:rPr>
              <a:t>...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Can we measure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</p:txBody>
      </p:sp>
      <p:graphicFrame>
        <p:nvGraphicFramePr>
          <p:cNvPr id="99336" name="Object 8"/>
          <p:cNvGraphicFramePr>
            <a:graphicFrameLocks noChangeAspect="1"/>
          </p:cNvGraphicFramePr>
          <p:nvPr/>
        </p:nvGraphicFramePr>
        <p:xfrm>
          <a:off x="1141413" y="2947988"/>
          <a:ext cx="1879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8" name="Equation" r:id="rId4" imgW="1866911" imgH="495328" progId="Equation.3">
                  <p:embed/>
                </p:oleObj>
              </mc:Choice>
              <mc:Fallback>
                <p:oleObj name="Equation" r:id="rId4" imgW="1866911" imgH="4953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947988"/>
                        <a:ext cx="1879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3389313" y="3014663"/>
            <a:ext cx="5235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Assuming no carbonates in influent</a:t>
            </a:r>
          </a:p>
        </p:txBody>
      </p:sp>
      <p:sp>
        <p:nvSpPr>
          <p:cNvPr id="26631" name="Line 11"/>
          <p:cNvSpPr>
            <a:spLocks noChangeShapeType="1"/>
          </p:cNvSpPr>
          <p:nvPr/>
        </p:nvSpPr>
        <p:spPr bwMode="auto">
          <a:xfrm>
            <a:off x="3481388" y="3481388"/>
            <a:ext cx="5126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32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 build="p" autoUpdateAnimBg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What is the measured concentration of carbonates?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Measured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ANC?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962400" y="1591574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Closed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76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Measuring ANC: Gran Titration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sample is titrated with a strong acid to "cancel" the sample ANC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At the equivalence point the sample ANC is zero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Further titration will result in an increase in the number of moles of 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equal to the number of moles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added. 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Use the fact that ANC is conservative...</a:t>
            </a:r>
          </a:p>
        </p:txBody>
      </p:sp>
    </p:spTree>
    <p:extLst>
      <p:ext uri="{BB962C8B-B14F-4D97-AF65-F5344CB8AC3E}">
        <p14:creationId xmlns:p14="http://schemas.microsoft.com/office/powerpoint/2010/main" val="361991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Conservation of ANC</a:t>
            </a:r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5542417" y="3108201"/>
            <a:ext cx="3579812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r>
              <a:rPr lang="en-US" altLang="en-US" sz="2400" dirty="0">
                <a:latin typeface="Book Antiqua" pitchFamily="18" charset="0"/>
              </a:rPr>
              <a:t>= ___________ volume</a:t>
            </a:r>
          </a:p>
          <a:p>
            <a:r>
              <a:rPr lang="en-US" altLang="en-US" sz="2400" dirty="0">
                <a:latin typeface="Book Antiqua" pitchFamily="18" charset="0"/>
              </a:rPr>
              <a:t>    = volume of titrant added so that ANC = 0</a:t>
            </a: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685800" y="6172200"/>
            <a:ext cx="37782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Need to find </a:t>
            </a:r>
            <a:r>
              <a:rPr lang="en-US" altLang="en-US" sz="2400" dirty="0" smtClean="0">
                <a:latin typeface="Book Antiqua" pitchFamily="18" charset="0"/>
              </a:rPr>
              <a:t>ANC</a:t>
            </a:r>
            <a:r>
              <a:rPr lang="en-US" altLang="en-US" sz="2400" baseline="-25000" dirty="0" smtClean="0">
                <a:latin typeface="Book Antiqua" pitchFamily="18" charset="0"/>
              </a:rPr>
              <a:t>T</a:t>
            </a:r>
            <a:r>
              <a:rPr lang="en-US" altLang="en-US" sz="2400" dirty="0" smtClean="0">
                <a:latin typeface="Book Antiqua" pitchFamily="18" charset="0"/>
              </a:rPr>
              <a:t> </a:t>
            </a:r>
            <a:r>
              <a:rPr lang="en-US" altLang="en-US" sz="2400" dirty="0">
                <a:latin typeface="Book Antiqua" pitchFamily="18" charset="0"/>
              </a:rPr>
              <a:t>and </a:t>
            </a:r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endParaRPr lang="en-US" altLang="en-US" sz="2400" baseline="-25000" dirty="0">
              <a:latin typeface="Book Antiqua" pitchFamily="18" charset="0"/>
            </a:endParaRPr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7379491" y="2025068"/>
            <a:ext cx="13689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 = titrant</a:t>
            </a:r>
          </a:p>
          <a:p>
            <a:r>
              <a:rPr lang="en-US" altLang="en-US" sz="2400" dirty="0">
                <a:solidFill>
                  <a:schemeClr val="accent4"/>
                </a:solidFill>
              </a:rPr>
              <a:t>S = sample</a:t>
            </a: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6256792" y="3084389"/>
            <a:ext cx="14923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equivalent</a:t>
            </a:r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7362028" y="2364793"/>
            <a:ext cx="13350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7387428" y="2723568"/>
            <a:ext cx="138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424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4" grpId="0" autoUpdateAnimBg="0"/>
      <p:bldP spid="106505" grpId="0" build="p" autoUpdateAnimBg="0"/>
      <p:bldP spid="106506" grpId="0" build="p" autoUpdateAnimBg="0"/>
      <p:bldP spid="106507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8" name="Oval 14"/>
          <p:cNvSpPr>
            <a:spLocks noChangeArrowheads="1"/>
          </p:cNvSpPr>
          <p:nvPr/>
        </p:nvSpPr>
        <p:spPr bwMode="auto">
          <a:xfrm>
            <a:off x="4597659" y="4548982"/>
            <a:ext cx="1193541" cy="733091"/>
          </a:xfrm>
          <a:prstGeom prst="ellips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32004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ANC of Titrant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4846637" y="1924863"/>
            <a:ext cx="2720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Why? ___________</a:t>
            </a: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6015037" y="1807388"/>
            <a:ext cx="13858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</a:t>
            </a:r>
            <a:r>
              <a:rPr lang="en-US" altLang="en-US" baseline="-25000" dirty="0">
                <a:solidFill>
                  <a:schemeClr val="accent4"/>
                </a:solidFill>
              </a:rPr>
              <a:t>T </a:t>
            </a:r>
            <a:r>
              <a:rPr lang="en-US" altLang="en-US" dirty="0">
                <a:solidFill>
                  <a:schemeClr val="accent4"/>
                </a:solidFill>
              </a:rPr>
              <a:t>= [H</a:t>
            </a:r>
            <a:r>
              <a:rPr lang="en-US" altLang="en-US" baseline="30000" dirty="0">
                <a:solidFill>
                  <a:schemeClr val="accent4"/>
                </a:solidFill>
              </a:rPr>
              <a:t>+</a:t>
            </a:r>
            <a:r>
              <a:rPr lang="en-US" altLang="en-US" dirty="0">
                <a:solidFill>
                  <a:schemeClr val="accent4"/>
                </a:solidFill>
              </a:rPr>
              <a:t>]</a:t>
            </a:r>
          </a:p>
        </p:txBody>
      </p:sp>
      <p:sp>
        <p:nvSpPr>
          <p:cNvPr id="108555" name="Freeform 11"/>
          <p:cNvSpPr>
            <a:spLocks/>
          </p:cNvSpPr>
          <p:nvPr/>
        </p:nvSpPr>
        <p:spPr bwMode="auto">
          <a:xfrm>
            <a:off x="3429000" y="3235325"/>
            <a:ext cx="2762250" cy="450850"/>
          </a:xfrm>
          <a:custGeom>
            <a:avLst/>
            <a:gdLst>
              <a:gd name="T0" fmla="*/ 4094162 w 2579"/>
              <a:gd name="T1" fmla="*/ 385763 h 284"/>
              <a:gd name="T2" fmla="*/ 658812 w 2579"/>
              <a:gd name="T3" fmla="*/ 385763 h 284"/>
              <a:gd name="T4" fmla="*/ 138112 w 2579"/>
              <a:gd name="T5" fmla="*/ 0 h 2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79" h="284">
                <a:moveTo>
                  <a:pt x="2579" y="243"/>
                </a:moveTo>
                <a:cubicBezTo>
                  <a:pt x="2218" y="243"/>
                  <a:pt x="830" y="284"/>
                  <a:pt x="415" y="243"/>
                </a:cubicBezTo>
                <a:cubicBezTo>
                  <a:pt x="0" y="202"/>
                  <a:pt x="155" y="51"/>
                  <a:pt x="87" y="0"/>
                </a:cubicBez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8559" name="Text Box 15"/>
          <p:cNvSpPr txBox="1">
            <a:spLocks noChangeArrowheads="1"/>
          </p:cNvSpPr>
          <p:nvPr/>
        </p:nvSpPr>
        <p:spPr bwMode="auto">
          <a:xfrm>
            <a:off x="127000" y="5589588"/>
            <a:ext cx="89281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/>
              <a:t>When can we measure ANC with a pH probe? </a:t>
            </a:r>
            <a:r>
              <a:rPr lang="en-US" altLang="en-US" dirty="0"/>
              <a:t>_______________________________________</a:t>
            </a:r>
          </a:p>
        </p:txBody>
      </p:sp>
      <p:sp>
        <p:nvSpPr>
          <p:cNvPr id="108560" name="Text Box 16"/>
          <p:cNvSpPr txBox="1">
            <a:spLocks noChangeArrowheads="1"/>
          </p:cNvSpPr>
          <p:nvPr/>
        </p:nvSpPr>
        <p:spPr bwMode="auto">
          <a:xfrm>
            <a:off x="127000" y="6024582"/>
            <a:ext cx="740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pH is so low that no reactions are occurring.</a:t>
            </a: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6057954" y="4676452"/>
            <a:ext cx="2954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smtClean="0"/>
              <a:t>what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ANC</a:t>
            </a:r>
            <a:r>
              <a:rPr lang="en-US" altLang="en-US" sz="2400" baseline="-25000" dirty="0" smtClean="0"/>
              <a:t>T+S</a:t>
            </a:r>
            <a:r>
              <a:rPr lang="en-US" altLang="en-US" sz="2400" dirty="0" smtClean="0"/>
              <a:t>?</a:t>
            </a: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901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8" grpId="0" animBg="1"/>
      <p:bldP spid="108552" grpId="0" build="p" autoUpdateAnimBg="0"/>
      <p:bldP spid="108555" grpId="0" animBg="1"/>
      <p:bldP spid="108559" grpId="0" autoUpdateAnimBg="0"/>
      <p:bldP spid="108560" grpId="0" build="p" autoUpdateAnimBg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the Acid Source?</a:t>
            </a:r>
          </a:p>
        </p:txBody>
      </p:sp>
      <p:pic>
        <p:nvPicPr>
          <p:cNvPr id="128002" name="Picture 2" descr="Flow chart showing dry and wet deposition processes. If you have difficulty viewing this graphic, or need additional information, contact Cindy Walke, Web Manager, at 202-343-9194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95" y="2057400"/>
            <a:ext cx="611109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5899" y="6196055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 smtClean="0"/>
              <a:t>www.usepa.gov.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43104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4156013" cy="1143000"/>
          </a:xfrm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of Titrated Sample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657600" y="2819400"/>
            <a:ext cx="45196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When is this true? ____________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6361113" y="2747963"/>
            <a:ext cx="186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For pH &lt;&lt; pK</a:t>
            </a:r>
            <a:r>
              <a:rPr lang="en-US" altLang="en-US" sz="2400" baseline="-25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41993" name="Freeform 9"/>
          <p:cNvSpPr>
            <a:spLocks/>
          </p:cNvSpPr>
          <p:nvPr/>
        </p:nvSpPr>
        <p:spPr bwMode="auto">
          <a:xfrm>
            <a:off x="4486275" y="3373438"/>
            <a:ext cx="2544763" cy="1971675"/>
          </a:xfrm>
          <a:custGeom>
            <a:avLst/>
            <a:gdLst>
              <a:gd name="T0" fmla="*/ 0 w 1603"/>
              <a:gd name="T1" fmla="*/ 1881494 h 962"/>
              <a:gd name="T2" fmla="*/ 1803400 w 1603"/>
              <a:gd name="T3" fmla="*/ 1658093 h 962"/>
              <a:gd name="T4" fmla="*/ 2544763 w 1603"/>
              <a:gd name="T5" fmla="*/ 0 h 96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3" h="962">
                <a:moveTo>
                  <a:pt x="0" y="918"/>
                </a:moveTo>
                <a:cubicBezTo>
                  <a:pt x="434" y="940"/>
                  <a:pt x="869" y="962"/>
                  <a:pt x="1136" y="809"/>
                </a:cubicBezTo>
                <a:cubicBezTo>
                  <a:pt x="1403" y="656"/>
                  <a:pt x="1503" y="328"/>
                  <a:pt x="1603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661988" y="5924550"/>
            <a:ext cx="6489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Finally! An equation for equivalent volume!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827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6" grpId="0" build="p" autoUpdateAnimBg="0"/>
      <p:bldP spid="109578" grpId="0" build="p" autoUpdateAnimBg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smtClean="0"/>
              <a:t>Gran Function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 better measure of the equivalent volume can be obtained by rearranging the equation so that linear regression on multiple titrant volume - pH data pairs can be used. </a:t>
            </a: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Define F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 as:</a:t>
            </a:r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657600" y="4544255"/>
            <a:ext cx="13382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13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Gran Plot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635625" y="3648075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Rectangle 9"/>
          <p:cNvSpPr>
            <a:spLocks noChangeArrowheads="1"/>
          </p:cNvSpPr>
          <p:nvPr/>
        </p:nvSpPr>
        <p:spPr bwMode="auto">
          <a:xfrm>
            <a:off x="5635625" y="2043113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8712200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1"/>
          <p:cNvSpPr>
            <a:spLocks noChangeArrowheads="1"/>
          </p:cNvSpPr>
          <p:nvPr/>
        </p:nvSpPr>
        <p:spPr bwMode="auto">
          <a:xfrm>
            <a:off x="5635625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5635625" y="2043113"/>
            <a:ext cx="1588" cy="1604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>
            <a:off x="5597525" y="364807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>
            <a:off x="5597525" y="34718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>
            <a:off x="5597525" y="32940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>
            <a:off x="5597525" y="31178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>
            <a:off x="5597525" y="29400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>
            <a:off x="5597525" y="2751138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0" name="Line 19"/>
          <p:cNvSpPr>
            <a:spLocks noChangeShapeType="1"/>
          </p:cNvSpPr>
          <p:nvPr/>
        </p:nvSpPr>
        <p:spPr bwMode="auto">
          <a:xfrm>
            <a:off x="5597525" y="25749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Line 20"/>
          <p:cNvSpPr>
            <a:spLocks noChangeShapeType="1"/>
          </p:cNvSpPr>
          <p:nvPr/>
        </p:nvSpPr>
        <p:spPr bwMode="auto">
          <a:xfrm>
            <a:off x="5597525" y="23971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2" name="Line 21"/>
          <p:cNvSpPr>
            <a:spLocks noChangeShapeType="1"/>
          </p:cNvSpPr>
          <p:nvPr/>
        </p:nvSpPr>
        <p:spPr bwMode="auto">
          <a:xfrm>
            <a:off x="5597525" y="22209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3" name="Line 22"/>
          <p:cNvSpPr>
            <a:spLocks noChangeShapeType="1"/>
          </p:cNvSpPr>
          <p:nvPr/>
        </p:nvSpPr>
        <p:spPr bwMode="auto">
          <a:xfrm>
            <a:off x="5597525" y="20431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4" name="Line 23"/>
          <p:cNvSpPr>
            <a:spLocks noChangeShapeType="1"/>
          </p:cNvSpPr>
          <p:nvPr/>
        </p:nvSpPr>
        <p:spPr bwMode="auto">
          <a:xfrm>
            <a:off x="5635625" y="3648075"/>
            <a:ext cx="307657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5" name="Line 24"/>
          <p:cNvSpPr>
            <a:spLocks noChangeShapeType="1"/>
          </p:cNvSpPr>
          <p:nvPr/>
        </p:nvSpPr>
        <p:spPr bwMode="auto">
          <a:xfrm flipV="1">
            <a:off x="563562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25"/>
          <p:cNvSpPr>
            <a:spLocks noChangeShapeType="1"/>
          </p:cNvSpPr>
          <p:nvPr/>
        </p:nvSpPr>
        <p:spPr bwMode="auto">
          <a:xfrm flipV="1">
            <a:off x="615473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26"/>
          <p:cNvSpPr>
            <a:spLocks noChangeShapeType="1"/>
          </p:cNvSpPr>
          <p:nvPr/>
        </p:nvSpPr>
        <p:spPr bwMode="auto">
          <a:xfrm flipV="1">
            <a:off x="666115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27"/>
          <p:cNvSpPr>
            <a:spLocks noChangeShapeType="1"/>
          </p:cNvSpPr>
          <p:nvPr/>
        </p:nvSpPr>
        <p:spPr bwMode="auto">
          <a:xfrm flipV="1">
            <a:off x="7180263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28"/>
          <p:cNvSpPr>
            <a:spLocks noChangeShapeType="1"/>
          </p:cNvSpPr>
          <p:nvPr/>
        </p:nvSpPr>
        <p:spPr bwMode="auto">
          <a:xfrm flipV="1">
            <a:off x="768667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29"/>
          <p:cNvSpPr>
            <a:spLocks noChangeShapeType="1"/>
          </p:cNvSpPr>
          <p:nvPr/>
        </p:nvSpPr>
        <p:spPr bwMode="auto">
          <a:xfrm flipV="1">
            <a:off x="820578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30"/>
          <p:cNvSpPr>
            <a:spLocks noChangeShapeType="1"/>
          </p:cNvSpPr>
          <p:nvPr/>
        </p:nvSpPr>
        <p:spPr bwMode="auto">
          <a:xfrm flipV="1">
            <a:off x="871220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Freeform 31"/>
          <p:cNvSpPr>
            <a:spLocks/>
          </p:cNvSpPr>
          <p:nvPr/>
        </p:nvSpPr>
        <p:spPr bwMode="auto">
          <a:xfrm>
            <a:off x="5597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3" name="Freeform 32"/>
          <p:cNvSpPr>
            <a:spLocks/>
          </p:cNvSpPr>
          <p:nvPr/>
        </p:nvSpPr>
        <p:spPr bwMode="auto">
          <a:xfrm>
            <a:off x="5724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4" name="Freeform 33"/>
          <p:cNvSpPr>
            <a:spLocks/>
          </p:cNvSpPr>
          <p:nvPr/>
        </p:nvSpPr>
        <p:spPr bwMode="auto">
          <a:xfrm>
            <a:off x="58388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5" name="Freeform 34"/>
          <p:cNvSpPr>
            <a:spLocks/>
          </p:cNvSpPr>
          <p:nvPr/>
        </p:nvSpPr>
        <p:spPr bwMode="auto">
          <a:xfrm>
            <a:off x="5965825" y="360997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6" name="Freeform 35"/>
          <p:cNvSpPr>
            <a:spLocks/>
          </p:cNvSpPr>
          <p:nvPr/>
        </p:nvSpPr>
        <p:spPr bwMode="auto">
          <a:xfrm>
            <a:off x="6091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7" name="Freeform 36"/>
          <p:cNvSpPr>
            <a:spLocks/>
          </p:cNvSpPr>
          <p:nvPr/>
        </p:nvSpPr>
        <p:spPr bwMode="auto">
          <a:xfrm>
            <a:off x="6218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8" name="Freeform 37"/>
          <p:cNvSpPr>
            <a:spLocks/>
          </p:cNvSpPr>
          <p:nvPr/>
        </p:nvSpPr>
        <p:spPr bwMode="auto">
          <a:xfrm>
            <a:off x="63325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9" name="Freeform 38"/>
          <p:cNvSpPr>
            <a:spLocks/>
          </p:cNvSpPr>
          <p:nvPr/>
        </p:nvSpPr>
        <p:spPr bwMode="auto">
          <a:xfrm>
            <a:off x="6459538" y="3609975"/>
            <a:ext cx="74612" cy="76200"/>
          </a:xfrm>
          <a:custGeom>
            <a:avLst/>
            <a:gdLst>
              <a:gd name="T0" fmla="*/ 38100 w 47"/>
              <a:gd name="T1" fmla="*/ 0 h 48"/>
              <a:gd name="T2" fmla="*/ 74612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Freeform 39"/>
          <p:cNvSpPr>
            <a:spLocks/>
          </p:cNvSpPr>
          <p:nvPr/>
        </p:nvSpPr>
        <p:spPr bwMode="auto">
          <a:xfrm>
            <a:off x="65849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Freeform 40"/>
          <p:cNvSpPr>
            <a:spLocks/>
          </p:cNvSpPr>
          <p:nvPr/>
        </p:nvSpPr>
        <p:spPr bwMode="auto">
          <a:xfrm>
            <a:off x="6699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Freeform 41"/>
          <p:cNvSpPr>
            <a:spLocks/>
          </p:cNvSpPr>
          <p:nvPr/>
        </p:nvSpPr>
        <p:spPr bwMode="auto">
          <a:xfrm>
            <a:off x="6826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Freeform 42"/>
          <p:cNvSpPr>
            <a:spLocks/>
          </p:cNvSpPr>
          <p:nvPr/>
        </p:nvSpPr>
        <p:spPr bwMode="auto">
          <a:xfrm>
            <a:off x="6953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Freeform 43"/>
          <p:cNvSpPr>
            <a:spLocks/>
          </p:cNvSpPr>
          <p:nvPr/>
        </p:nvSpPr>
        <p:spPr bwMode="auto">
          <a:xfrm>
            <a:off x="70786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Freeform 44"/>
          <p:cNvSpPr>
            <a:spLocks/>
          </p:cNvSpPr>
          <p:nvPr/>
        </p:nvSpPr>
        <p:spPr bwMode="auto">
          <a:xfrm>
            <a:off x="7192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6" name="Freeform 45"/>
          <p:cNvSpPr>
            <a:spLocks/>
          </p:cNvSpPr>
          <p:nvPr/>
        </p:nvSpPr>
        <p:spPr bwMode="auto">
          <a:xfrm>
            <a:off x="7319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7" name="Freeform 46"/>
          <p:cNvSpPr>
            <a:spLocks/>
          </p:cNvSpPr>
          <p:nvPr/>
        </p:nvSpPr>
        <p:spPr bwMode="auto">
          <a:xfrm>
            <a:off x="7446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8" name="Freeform 47"/>
          <p:cNvSpPr>
            <a:spLocks/>
          </p:cNvSpPr>
          <p:nvPr/>
        </p:nvSpPr>
        <p:spPr bwMode="auto">
          <a:xfrm>
            <a:off x="75723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9" name="Freeform 48"/>
          <p:cNvSpPr>
            <a:spLocks/>
          </p:cNvSpPr>
          <p:nvPr/>
        </p:nvSpPr>
        <p:spPr bwMode="auto">
          <a:xfrm>
            <a:off x="7686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0" name="Freeform 49"/>
          <p:cNvSpPr>
            <a:spLocks/>
          </p:cNvSpPr>
          <p:nvPr/>
        </p:nvSpPr>
        <p:spPr bwMode="auto">
          <a:xfrm>
            <a:off x="7813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1" name="Freeform 50"/>
          <p:cNvSpPr>
            <a:spLocks/>
          </p:cNvSpPr>
          <p:nvPr/>
        </p:nvSpPr>
        <p:spPr bwMode="auto">
          <a:xfrm>
            <a:off x="7940675" y="35972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2" name="Freeform 51"/>
          <p:cNvSpPr>
            <a:spLocks/>
          </p:cNvSpPr>
          <p:nvPr/>
        </p:nvSpPr>
        <p:spPr bwMode="auto">
          <a:xfrm>
            <a:off x="8054975" y="3571875"/>
            <a:ext cx="74613" cy="76200"/>
          </a:xfrm>
          <a:custGeom>
            <a:avLst/>
            <a:gdLst>
              <a:gd name="T0" fmla="*/ 36513 w 47"/>
              <a:gd name="T1" fmla="*/ 0 h 48"/>
              <a:gd name="T2" fmla="*/ 74613 w 47"/>
              <a:gd name="T3" fmla="*/ 38100 h 48"/>
              <a:gd name="T4" fmla="*/ 36513 w 47"/>
              <a:gd name="T5" fmla="*/ 76200 h 48"/>
              <a:gd name="T6" fmla="*/ 0 w 47"/>
              <a:gd name="T7" fmla="*/ 38100 h 48"/>
              <a:gd name="T8" fmla="*/ 36513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3" name="Freeform 52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4" name="Freeform 53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5" name="Freeform 54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Freeform 55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Freeform 56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Freeform 57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Freeform 58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Freeform 59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60"/>
          <p:cNvSpPr>
            <a:spLocks noChangeShapeType="1"/>
          </p:cNvSpPr>
          <p:nvPr/>
        </p:nvSpPr>
        <p:spPr bwMode="auto">
          <a:xfrm flipV="1">
            <a:off x="8088313" y="2058988"/>
            <a:ext cx="496887" cy="165258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92" name="Rectangle 65"/>
          <p:cNvSpPr>
            <a:spLocks noChangeArrowheads="1"/>
          </p:cNvSpPr>
          <p:nvPr/>
        </p:nvSpPr>
        <p:spPr bwMode="auto">
          <a:xfrm>
            <a:off x="5459413" y="3533775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3" name="Rectangle 66"/>
          <p:cNvSpPr>
            <a:spLocks noChangeArrowheads="1"/>
          </p:cNvSpPr>
          <p:nvPr/>
        </p:nvSpPr>
        <p:spPr bwMode="auto">
          <a:xfrm>
            <a:off x="5116513" y="33575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4" name="Rectangle 67"/>
          <p:cNvSpPr>
            <a:spLocks noChangeArrowheads="1"/>
          </p:cNvSpPr>
          <p:nvPr/>
        </p:nvSpPr>
        <p:spPr bwMode="auto">
          <a:xfrm>
            <a:off x="5116513" y="31797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5" name="Rectangle 68"/>
          <p:cNvSpPr>
            <a:spLocks noChangeArrowheads="1"/>
          </p:cNvSpPr>
          <p:nvPr/>
        </p:nvSpPr>
        <p:spPr bwMode="auto">
          <a:xfrm>
            <a:off x="5116513" y="30035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6" name="Rectangle 69"/>
          <p:cNvSpPr>
            <a:spLocks noChangeArrowheads="1"/>
          </p:cNvSpPr>
          <p:nvPr/>
        </p:nvSpPr>
        <p:spPr bwMode="auto">
          <a:xfrm>
            <a:off x="5116513" y="28257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7" name="Rectangle 70"/>
          <p:cNvSpPr>
            <a:spLocks noChangeArrowheads="1"/>
          </p:cNvSpPr>
          <p:nvPr/>
        </p:nvSpPr>
        <p:spPr bwMode="auto">
          <a:xfrm>
            <a:off x="5116513" y="26368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8" name="Rectangle 71"/>
          <p:cNvSpPr>
            <a:spLocks noChangeArrowheads="1"/>
          </p:cNvSpPr>
          <p:nvPr/>
        </p:nvSpPr>
        <p:spPr bwMode="auto">
          <a:xfrm>
            <a:off x="5116513" y="24590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9" name="Rectangle 72"/>
          <p:cNvSpPr>
            <a:spLocks noChangeArrowheads="1"/>
          </p:cNvSpPr>
          <p:nvPr/>
        </p:nvSpPr>
        <p:spPr bwMode="auto">
          <a:xfrm>
            <a:off x="5116513" y="22828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0.0007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0" name="Rectangle 73"/>
          <p:cNvSpPr>
            <a:spLocks noChangeArrowheads="1"/>
          </p:cNvSpPr>
          <p:nvPr/>
        </p:nvSpPr>
        <p:spPr bwMode="auto">
          <a:xfrm>
            <a:off x="5116513" y="21050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0.0008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1" name="Rectangle 74"/>
          <p:cNvSpPr>
            <a:spLocks noChangeArrowheads="1"/>
          </p:cNvSpPr>
          <p:nvPr/>
        </p:nvSpPr>
        <p:spPr bwMode="auto">
          <a:xfrm>
            <a:off x="5116513" y="192881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0.0009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2" name="Rectangle 75"/>
          <p:cNvSpPr>
            <a:spLocks noChangeArrowheads="1"/>
          </p:cNvSpPr>
          <p:nvPr/>
        </p:nvSpPr>
        <p:spPr bwMode="auto">
          <a:xfrm>
            <a:off x="559752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3" name="Rectangle 76"/>
          <p:cNvSpPr>
            <a:spLocks noChangeArrowheads="1"/>
          </p:cNvSpPr>
          <p:nvPr/>
        </p:nvSpPr>
        <p:spPr bwMode="auto">
          <a:xfrm>
            <a:off x="611663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4" name="Rectangle 77"/>
          <p:cNvSpPr>
            <a:spLocks noChangeArrowheads="1"/>
          </p:cNvSpPr>
          <p:nvPr/>
        </p:nvSpPr>
        <p:spPr bwMode="auto">
          <a:xfrm>
            <a:off x="662305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5" name="Rectangle 78"/>
          <p:cNvSpPr>
            <a:spLocks noChangeArrowheads="1"/>
          </p:cNvSpPr>
          <p:nvPr/>
        </p:nvSpPr>
        <p:spPr bwMode="auto">
          <a:xfrm>
            <a:off x="7142163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6" name="Rectangle 79"/>
          <p:cNvSpPr>
            <a:spLocks noChangeArrowheads="1"/>
          </p:cNvSpPr>
          <p:nvPr/>
        </p:nvSpPr>
        <p:spPr bwMode="auto">
          <a:xfrm>
            <a:off x="764857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7" name="Rectangle 80"/>
          <p:cNvSpPr>
            <a:spLocks noChangeArrowheads="1"/>
          </p:cNvSpPr>
          <p:nvPr/>
        </p:nvSpPr>
        <p:spPr bwMode="auto">
          <a:xfrm>
            <a:off x="816768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8" name="Rectangle 81"/>
          <p:cNvSpPr>
            <a:spLocks noChangeArrowheads="1"/>
          </p:cNvSpPr>
          <p:nvPr/>
        </p:nvSpPr>
        <p:spPr bwMode="auto">
          <a:xfrm>
            <a:off x="867410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9" name="Rectangle 82"/>
          <p:cNvSpPr>
            <a:spLocks noChangeArrowheads="1"/>
          </p:cNvSpPr>
          <p:nvPr/>
        </p:nvSpPr>
        <p:spPr bwMode="auto">
          <a:xfrm>
            <a:off x="6332538" y="4040188"/>
            <a:ext cx="15763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Volume of Titrant (mL)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0" name="Rectangle 83"/>
          <p:cNvSpPr>
            <a:spLocks noChangeArrowheads="1"/>
          </p:cNvSpPr>
          <p:nvPr/>
        </p:nvSpPr>
        <p:spPr bwMode="auto">
          <a:xfrm rot="-5400000">
            <a:off x="4281488" y="2779713"/>
            <a:ext cx="13192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First Gran Function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1" name="Freeform 84"/>
          <p:cNvSpPr>
            <a:spLocks/>
          </p:cNvSpPr>
          <p:nvPr/>
        </p:nvSpPr>
        <p:spPr bwMode="auto">
          <a:xfrm>
            <a:off x="5965825" y="2195513"/>
            <a:ext cx="74613" cy="74612"/>
          </a:xfrm>
          <a:custGeom>
            <a:avLst/>
            <a:gdLst>
              <a:gd name="T0" fmla="*/ 38100 w 47"/>
              <a:gd name="T1" fmla="*/ 0 h 47"/>
              <a:gd name="T2" fmla="*/ 74613 w 47"/>
              <a:gd name="T3" fmla="*/ 38100 h 47"/>
              <a:gd name="T4" fmla="*/ 38100 w 47"/>
              <a:gd name="T5" fmla="*/ 74612 h 47"/>
              <a:gd name="T6" fmla="*/ 0 w 47"/>
              <a:gd name="T7" fmla="*/ 38100 h 47"/>
              <a:gd name="T8" fmla="*/ 38100 w 47"/>
              <a:gd name="T9" fmla="*/ 0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7">
                <a:moveTo>
                  <a:pt x="24" y="0"/>
                </a:moveTo>
                <a:lnTo>
                  <a:pt x="47" y="24"/>
                </a:lnTo>
                <a:lnTo>
                  <a:pt x="24" y="47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2" name="Freeform 85"/>
          <p:cNvSpPr>
            <a:spLocks/>
          </p:cNvSpPr>
          <p:nvPr/>
        </p:nvSpPr>
        <p:spPr bwMode="auto">
          <a:xfrm>
            <a:off x="5965825" y="247332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3" name="Rectangle 86"/>
          <p:cNvSpPr>
            <a:spLocks noChangeArrowheads="1"/>
          </p:cNvSpPr>
          <p:nvPr/>
        </p:nvSpPr>
        <p:spPr bwMode="auto">
          <a:xfrm>
            <a:off x="5749925" y="2106613"/>
            <a:ext cx="2595563" cy="555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1709" name="Text Box 93"/>
          <p:cNvSpPr txBox="1">
            <a:spLocks noChangeArrowheads="1"/>
          </p:cNvSpPr>
          <p:nvPr/>
        </p:nvSpPr>
        <p:spPr bwMode="auto">
          <a:xfrm>
            <a:off x="7902575" y="4217988"/>
            <a:ext cx="547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folHlink"/>
                </a:solidFill>
              </a:rPr>
              <a:t>V</a:t>
            </a:r>
            <a:r>
              <a:rPr lang="en-US" altLang="en-US" baseline="-25000" dirty="0" err="1">
                <a:solidFill>
                  <a:schemeClr val="folHlink"/>
                </a:solidFill>
              </a:rPr>
              <a:t>e</a:t>
            </a:r>
            <a:endParaRPr lang="en-US" altLang="en-US" baseline="-25000" dirty="0">
              <a:solidFill>
                <a:schemeClr val="folHlink"/>
              </a:solidFill>
            </a:endParaRPr>
          </a:p>
        </p:txBody>
      </p:sp>
      <p:sp>
        <p:nvSpPr>
          <p:cNvPr id="44116" name="Line 95"/>
          <p:cNvSpPr>
            <a:spLocks noChangeShapeType="1"/>
          </p:cNvSpPr>
          <p:nvPr/>
        </p:nvSpPr>
        <p:spPr bwMode="auto">
          <a:xfrm>
            <a:off x="8105775" y="3595688"/>
            <a:ext cx="0" cy="717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117" name="Line 96"/>
          <p:cNvSpPr>
            <a:spLocks noChangeShapeType="1"/>
          </p:cNvSpPr>
          <p:nvPr/>
        </p:nvSpPr>
        <p:spPr bwMode="auto">
          <a:xfrm>
            <a:off x="7908925" y="4757738"/>
            <a:ext cx="519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1713" name="Text Box 97"/>
          <p:cNvSpPr txBox="1">
            <a:spLocks noChangeArrowheads="1"/>
          </p:cNvSpPr>
          <p:nvPr/>
        </p:nvSpPr>
        <p:spPr bwMode="auto">
          <a:xfrm>
            <a:off x="246063" y="6126163"/>
            <a:ext cx="6154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Algorithm for choosing points to include?</a:t>
            </a:r>
          </a:p>
        </p:txBody>
      </p:sp>
      <p:sp>
        <p:nvSpPr>
          <p:cNvPr id="111714" name="Text Box 98"/>
          <p:cNvSpPr txBox="1">
            <a:spLocks noChangeArrowheads="1"/>
          </p:cNvSpPr>
          <p:nvPr/>
        </p:nvSpPr>
        <p:spPr bwMode="auto">
          <a:xfrm>
            <a:off x="120650" y="5110163"/>
            <a:ext cx="877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Minimum value of F</a:t>
            </a:r>
            <a:r>
              <a:rPr lang="en-US" altLang="en-US" baseline="-25000"/>
              <a:t>1</a:t>
            </a:r>
            <a:r>
              <a:rPr lang="en-US" altLang="en-US"/>
              <a:t> before it is worth attempting analysis?</a:t>
            </a:r>
          </a:p>
        </p:txBody>
      </p:sp>
      <p:sp>
        <p:nvSpPr>
          <p:cNvPr id="111715" name="Text Box 99"/>
          <p:cNvSpPr txBox="1">
            <a:spLocks noChangeArrowheads="1"/>
          </p:cNvSpPr>
          <p:nvPr/>
        </p:nvSpPr>
        <p:spPr bwMode="auto">
          <a:xfrm>
            <a:off x="2733675" y="5649913"/>
            <a:ext cx="3625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3 points with F</a:t>
            </a:r>
            <a:r>
              <a:rPr lang="en-US" altLang="en-US" baseline="-25000">
                <a:solidFill>
                  <a:schemeClr val="accent4"/>
                </a:solidFill>
              </a:rPr>
              <a:t>1</a:t>
            </a:r>
            <a:r>
              <a:rPr lang="en-US" altLang="en-US">
                <a:solidFill>
                  <a:schemeClr val="accent4"/>
                </a:solidFill>
              </a:rPr>
              <a:t>&gt;0.0001</a:t>
            </a:r>
          </a:p>
        </p:txBody>
      </p:sp>
      <p:sp>
        <p:nvSpPr>
          <p:cNvPr id="111716" name="Text Box 100"/>
          <p:cNvSpPr txBox="1">
            <a:spLocks noChangeArrowheads="1"/>
          </p:cNvSpPr>
          <p:nvPr/>
        </p:nvSpPr>
        <p:spPr bwMode="auto">
          <a:xfrm>
            <a:off x="377825" y="5649913"/>
            <a:ext cx="1263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pH&lt;4.3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blipFill rotWithShape="0">
                <a:blip r:embed="rId5"/>
                <a:stretch>
                  <a:fillRect l="-3383" r="-15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75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09" grpId="0" build="p" autoUpdateAnimBg="0"/>
      <p:bldP spid="111713" grpId="0" build="p" autoUpdateAnimBg="0"/>
      <p:bldP spid="111714" grpId="0" build="p" autoUpdateAnimBg="0"/>
      <p:bldP spid="111715" grpId="0"/>
      <p:bldP spid="1117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0" y="1560513"/>
          <a:ext cx="91440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0" name="Document" r:id="rId4" imgW="5495996" imgH="2238289" progId="Word.Document.8">
                  <p:embed/>
                </p:oleObj>
              </mc:Choice>
              <mc:Fallback>
                <p:oleObj name="Document" r:id="rId4" imgW="5495996" imgH="22382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60513"/>
                        <a:ext cx="91440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3340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dirty="0" smtClean="0"/>
              <a:t>Gran Plot using pH probe and </a:t>
            </a:r>
            <a:r>
              <a:rPr lang="en-US" altLang="en-US" dirty="0" err="1" smtClean="0"/>
              <a:t>ProCoDA</a:t>
            </a:r>
            <a:endParaRPr lang="en-US" altLang="en-US" dirty="0" smtClean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066800" y="5334000"/>
            <a:ext cx="74834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bg2"/>
                </a:solidFill>
              </a:rPr>
              <a:t>F</a:t>
            </a:r>
            <a:r>
              <a:rPr lang="en-US" altLang="en-US" sz="2400" baseline="-25000" dirty="0">
                <a:solidFill>
                  <a:schemeClr val="bg2"/>
                </a:solidFill>
              </a:rPr>
              <a:t>1</a:t>
            </a:r>
            <a:r>
              <a:rPr lang="en-US" altLang="en-US" sz="2400" dirty="0">
                <a:solidFill>
                  <a:schemeClr val="bg2"/>
                </a:solidFill>
              </a:rPr>
              <a:t> plotted as a function of V</a:t>
            </a:r>
            <a:r>
              <a:rPr lang="en-US" altLang="en-US" sz="2400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dirty="0">
                <a:solidFill>
                  <a:schemeClr val="bg2"/>
                </a:solidFill>
              </a:rPr>
              <a:t>. The abscissa has units of mL of titrant and the ordinate is a Gran function with units of [H</a:t>
            </a:r>
            <a:r>
              <a:rPr lang="en-US" altLang="en-US" sz="2400" baseline="30000" dirty="0">
                <a:solidFill>
                  <a:schemeClr val="bg2"/>
                </a:solidFill>
              </a:rPr>
              <a:t>+</a:t>
            </a:r>
            <a:r>
              <a:rPr lang="en-US" altLang="en-US" sz="2400" dirty="0">
                <a:solidFill>
                  <a:schemeClr val="bg2"/>
                </a:solidFill>
              </a:rPr>
              <a:t>].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143000" y="3429000"/>
            <a:ext cx="329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abscissa intercept of V</a:t>
            </a:r>
            <a:r>
              <a:rPr lang="en-US" altLang="en-US" sz="2400" baseline="-25000">
                <a:solidFill>
                  <a:schemeClr val="tx2"/>
                </a:solidFill>
              </a:rPr>
              <a:t>e</a:t>
            </a:r>
            <a:endParaRPr lang="en-US" altLang="en-US" sz="24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4191000" y="3657600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flipV="1">
            <a:off x="4191000" y="3352800"/>
            <a:ext cx="2743200" cy="3048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2971800" y="2590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slope =  </a:t>
            </a:r>
          </a:p>
        </p:txBody>
      </p:sp>
      <p:graphicFrame>
        <p:nvGraphicFramePr>
          <p:cNvPr id="45065" name="Object 10"/>
          <p:cNvGraphicFramePr>
            <a:graphicFrameLocks noChangeAspect="1"/>
          </p:cNvGraphicFramePr>
          <p:nvPr/>
        </p:nvGraphicFramePr>
        <p:xfrm>
          <a:off x="4044950" y="2508250"/>
          <a:ext cx="3794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1" name="Equation" r:id="rId6" imgW="371439" imgH="790635" progId="Equation.DSMT4">
                  <p:embed/>
                </p:oleObj>
              </mc:Choice>
              <mc:Fallback>
                <p:oleObj name="Equation" r:id="rId6" imgW="371439" imgH="7906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2508250"/>
                        <a:ext cx="3794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4419600" y="28956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3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en-US" smtClean="0"/>
              <a:t>Calculating ANC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is obtained from the equivalent volume.</a:t>
            </a:r>
          </a:p>
          <a:p>
            <a:pPr>
              <a:lnSpc>
                <a:spcPct val="90000"/>
              </a:lnSpc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of the acid rain can be estimated from its </a:t>
            </a:r>
            <a:r>
              <a:rPr lang="en-US" altLang="en-US" dirty="0" err="1" smtClean="0">
                <a:solidFill>
                  <a:schemeClr val="bg2"/>
                </a:solidFill>
              </a:rPr>
              <a:t>pH.</a:t>
            </a:r>
            <a:r>
              <a:rPr lang="en-US" altLang="en-US" dirty="0" smtClean="0">
                <a:solidFill>
                  <a:schemeClr val="bg2"/>
                </a:solidFill>
              </a:rPr>
              <a:t> At low pH (&lt; pK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) most of the carbonates will be carbonic acid and thus for pH below about 4.3 the ANC equation simplifies to </a:t>
            </a:r>
          </a:p>
        </p:txBody>
      </p:sp>
      <p:sp>
        <p:nvSpPr>
          <p:cNvPr id="113670" name="Line 6"/>
          <p:cNvSpPr>
            <a:spLocks noChangeShapeType="1"/>
          </p:cNvSpPr>
          <p:nvPr/>
        </p:nvSpPr>
        <p:spPr bwMode="auto">
          <a:xfrm flipV="1">
            <a:off x="2711450" y="6092825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1" name="Line 7"/>
          <p:cNvSpPr>
            <a:spLocks noChangeShapeType="1"/>
          </p:cNvSpPr>
          <p:nvPr/>
        </p:nvSpPr>
        <p:spPr bwMode="auto">
          <a:xfrm flipV="1">
            <a:off x="4073525" y="6122988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2" name="Line 8"/>
          <p:cNvSpPr>
            <a:spLocks noChangeShapeType="1"/>
          </p:cNvSpPr>
          <p:nvPr/>
        </p:nvSpPr>
        <p:spPr bwMode="auto">
          <a:xfrm flipV="1">
            <a:off x="5715000" y="6109981"/>
            <a:ext cx="1122362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10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 animBg="1"/>
      <p:bldP spid="113671" grpId="0" animBg="1"/>
      <p:bldP spid="1136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Titration Technique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62938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Titrate with digital pipette ________________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before first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after each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After ANC is consumed Gran function will be linear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should the incremental titrant volume be?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Techniques to speed up titration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1143000" y="2438400"/>
            <a:ext cx="3340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Accuracy is important</a:t>
            </a:r>
          </a:p>
        </p:txBody>
      </p:sp>
    </p:spTree>
    <p:extLst>
      <p:ext uri="{BB962C8B-B14F-4D97-AF65-F5344CB8AC3E}">
        <p14:creationId xmlns:p14="http://schemas.microsoft.com/office/powerpoint/2010/main" val="2037648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Titrant Incremental Volume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Minimum? _______________________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Maximum? 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Constraints?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Number of data points _____________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Before reaching pH___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How do we determine titrant volume?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is conservative!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4818697" y="3200400"/>
            <a:ext cx="1566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 or more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4324350" y="3615135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2844006" y="1623218"/>
            <a:ext cx="397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None except your patience</a:t>
            </a:r>
          </a:p>
        </p:txBody>
      </p:sp>
    </p:spTree>
    <p:extLst>
      <p:ext uri="{BB962C8B-B14F-4D97-AF65-F5344CB8AC3E}">
        <p14:creationId xmlns:p14="http://schemas.microsoft.com/office/powerpoint/2010/main" val="2280736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0" grpId="0" build="p" autoUpdateAnimBg="0"/>
      <p:bldP spid="147461" grpId="0" build="p" autoUpdateAnimBg="0"/>
      <p:bldP spid="147462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230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Freshwater pH: water quality issues/challenges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Source of Acid Rain</a:t>
            </a:r>
          </a:p>
          <a:p>
            <a:pPr>
              <a:lnSpc>
                <a:spcPct val="80000"/>
              </a:lnSpc>
              <a:buClrTx/>
            </a:pPr>
            <a:r>
              <a:rPr lang="de-CH" altLang="en-US" sz="2800" dirty="0" smtClean="0">
                <a:solidFill>
                  <a:schemeClr val="bg2"/>
                </a:solidFill>
              </a:rPr>
              <a:t>History of Acid Rain Research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Fate of strong acids in the environment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Reactions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Carbonate System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Dissociation constants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Alpha notation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p-notation (pK</a:t>
            </a:r>
            <a:r>
              <a:rPr lang="en-US" altLang="en-US" sz="2000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sz="2000" dirty="0" smtClean="0">
                <a:solidFill>
                  <a:schemeClr val="bg2"/>
                </a:solidFill>
              </a:rPr>
              <a:t>,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etc</a:t>
            </a:r>
            <a:r>
              <a:rPr lang="en-US" altLang="en-US" sz="2000" dirty="0" smtClean="0">
                <a:solidFill>
                  <a:schemeClr val="bg2"/>
                </a:solidFill>
              </a:rPr>
              <a:t>)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Volatile (open)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vs</a:t>
            </a:r>
            <a:r>
              <a:rPr lang="en-US" altLang="en-US" sz="2000" dirty="0" smtClean="0">
                <a:solidFill>
                  <a:schemeClr val="bg2"/>
                </a:solidFill>
              </a:rPr>
              <a:t> non-volatile (closed)</a:t>
            </a: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Acid Neutralizing Capacity (ANC)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Defined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Measured – Gran Plot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Titration</a:t>
            </a:r>
          </a:p>
        </p:txBody>
      </p:sp>
    </p:spTree>
    <p:extLst>
      <p:ext uri="{BB962C8B-B14F-4D97-AF65-F5344CB8AC3E}">
        <p14:creationId xmlns:p14="http://schemas.microsoft.com/office/powerpoint/2010/main" val="1339676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Global Problem of Acid Rain</a:t>
            </a:r>
          </a:p>
        </p:txBody>
      </p:sp>
      <p:pic>
        <p:nvPicPr>
          <p:cNvPr id="130050" name="Picture 2" descr="13346756331805750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56864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6400" y="6248400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/>
              <a:t>Copyright © by Holt, Rinehart and Winston.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08953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5" name="Oval 25"/>
          <p:cNvSpPr>
            <a:spLocks noChangeArrowheads="1"/>
          </p:cNvSpPr>
          <p:nvPr/>
        </p:nvSpPr>
        <p:spPr bwMode="auto">
          <a:xfrm>
            <a:off x="3348038" y="5078413"/>
            <a:ext cx="1978025" cy="493712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altLang="en-US" dirty="0" smtClean="0"/>
              <a:t>Chemistry of Acid Rain Formation</a:t>
            </a:r>
          </a:p>
        </p:txBody>
      </p:sp>
      <p:graphicFrame>
        <p:nvGraphicFramePr>
          <p:cNvPr id="8201" name="Object 8"/>
          <p:cNvGraphicFramePr>
            <a:graphicFrameLocks/>
          </p:cNvGraphicFramePr>
          <p:nvPr/>
        </p:nvGraphicFramePr>
        <p:xfrm>
          <a:off x="1752600" y="2371725"/>
          <a:ext cx="5159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5" name="Equation" r:id="rId4" imgW="495341" imgH="361981" progId="Equation.3">
                  <p:embed/>
                </p:oleObj>
              </mc:Choice>
              <mc:Fallback>
                <p:oleObj name="Equation" r:id="rId4" imgW="495341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71725"/>
                        <a:ext cx="5159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9"/>
          <p:cNvGraphicFramePr>
            <a:graphicFrameLocks/>
          </p:cNvGraphicFramePr>
          <p:nvPr/>
        </p:nvGraphicFramePr>
        <p:xfrm>
          <a:off x="6400800" y="2371725"/>
          <a:ext cx="488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6" name="Equation" r:id="rId6" imgW="476176" imgH="266694" progId="Equation.3">
                  <p:embed/>
                </p:oleObj>
              </mc:Choice>
              <mc:Fallback>
                <p:oleObj name="Equation" r:id="rId6" imgW="476176" imgH="26669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371725"/>
                        <a:ext cx="4889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Rectangle 10"/>
          <p:cNvSpPr>
            <a:spLocks noChangeArrowheads="1"/>
          </p:cNvSpPr>
          <p:nvPr/>
        </p:nvSpPr>
        <p:spPr bwMode="auto">
          <a:xfrm>
            <a:off x="1289050" y="1710554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Combustion product precursors to acid rain</a:t>
            </a:r>
          </a:p>
        </p:txBody>
      </p:sp>
      <p:sp>
        <p:nvSpPr>
          <p:cNvPr id="8204" name="Rectangle 11"/>
          <p:cNvSpPr>
            <a:spLocks noChangeArrowheads="1"/>
          </p:cNvSpPr>
          <p:nvPr/>
        </p:nvSpPr>
        <p:spPr bwMode="auto">
          <a:xfrm>
            <a:off x="3617913" y="2879725"/>
            <a:ext cx="1482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Reactions</a:t>
            </a:r>
          </a:p>
        </p:txBody>
      </p:sp>
      <p:sp>
        <p:nvSpPr>
          <p:cNvPr id="8205" name="Rectangle 12"/>
          <p:cNvSpPr>
            <a:spLocks noChangeArrowheads="1"/>
          </p:cNvSpPr>
          <p:nvPr/>
        </p:nvSpPr>
        <p:spPr bwMode="auto">
          <a:xfrm>
            <a:off x="3436938" y="5089525"/>
            <a:ext cx="184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Strong acids</a:t>
            </a:r>
          </a:p>
        </p:txBody>
      </p:sp>
      <p:graphicFrame>
        <p:nvGraphicFramePr>
          <p:cNvPr id="8206" name="Object 13"/>
          <p:cNvGraphicFramePr>
            <a:graphicFrameLocks/>
          </p:cNvGraphicFramePr>
          <p:nvPr/>
        </p:nvGraphicFramePr>
        <p:xfrm>
          <a:off x="685800" y="5943600"/>
          <a:ext cx="8556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7" name="Equation" r:id="rId8" imgW="857332" imgH="361981" progId="Equation.3">
                  <p:embed/>
                </p:oleObj>
              </mc:Choice>
              <mc:Fallback>
                <p:oleObj name="Equation" r:id="rId8" imgW="857332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943600"/>
                        <a:ext cx="8556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Rectangle 14"/>
          <p:cNvSpPr>
            <a:spLocks noChangeArrowheads="1"/>
          </p:cNvSpPr>
          <p:nvPr/>
        </p:nvSpPr>
        <p:spPr bwMode="auto">
          <a:xfrm>
            <a:off x="1927225" y="5897563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Sulfuric acid</a:t>
            </a:r>
          </a:p>
        </p:txBody>
      </p:sp>
      <p:graphicFrame>
        <p:nvGraphicFramePr>
          <p:cNvPr id="8208" name="Object 15"/>
          <p:cNvGraphicFramePr>
            <a:graphicFrameLocks/>
          </p:cNvGraphicFramePr>
          <p:nvPr/>
        </p:nvGraphicFramePr>
        <p:xfrm>
          <a:off x="5638800" y="5943600"/>
          <a:ext cx="7810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8" name="Equation" r:id="rId10" imgW="762043" imgH="371429" progId="Equation.3">
                  <p:embed/>
                </p:oleObj>
              </mc:Choice>
              <mc:Fallback>
                <p:oleObj name="Equation" r:id="rId10" imgW="762043" imgH="37142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943600"/>
                        <a:ext cx="7810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Rectangle 16"/>
          <p:cNvSpPr>
            <a:spLocks noChangeArrowheads="1"/>
          </p:cNvSpPr>
          <p:nvPr/>
        </p:nvSpPr>
        <p:spPr bwMode="auto">
          <a:xfrm>
            <a:off x="6646863" y="5897563"/>
            <a:ext cx="160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Nitric acid</a:t>
            </a:r>
          </a:p>
        </p:txBody>
      </p:sp>
      <p:sp>
        <p:nvSpPr>
          <p:cNvPr id="8210" name="Line 17"/>
          <p:cNvSpPr>
            <a:spLocks noChangeShapeType="1"/>
          </p:cNvSpPr>
          <p:nvPr/>
        </p:nvSpPr>
        <p:spPr bwMode="auto">
          <a:xfrm>
            <a:off x="533400" y="3352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Line 18"/>
          <p:cNvSpPr>
            <a:spLocks noChangeShapeType="1"/>
          </p:cNvSpPr>
          <p:nvPr/>
        </p:nvSpPr>
        <p:spPr bwMode="auto">
          <a:xfrm>
            <a:off x="533400" y="50292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2" name="Line 19"/>
          <p:cNvSpPr>
            <a:spLocks noChangeShapeType="1"/>
          </p:cNvSpPr>
          <p:nvPr/>
        </p:nvSpPr>
        <p:spPr bwMode="auto">
          <a:xfrm>
            <a:off x="533400" y="55626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Line 20"/>
          <p:cNvSpPr>
            <a:spLocks noChangeShapeType="1"/>
          </p:cNvSpPr>
          <p:nvPr/>
        </p:nvSpPr>
        <p:spPr bwMode="auto">
          <a:xfrm>
            <a:off x="457200" y="2819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Line 21"/>
          <p:cNvSpPr>
            <a:spLocks noChangeShapeType="1"/>
          </p:cNvSpPr>
          <p:nvPr/>
        </p:nvSpPr>
        <p:spPr bwMode="auto">
          <a:xfrm>
            <a:off x="533400" y="2209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Line 22"/>
          <p:cNvSpPr>
            <a:spLocks noChangeShapeType="1"/>
          </p:cNvSpPr>
          <p:nvPr/>
        </p:nvSpPr>
        <p:spPr bwMode="auto">
          <a:xfrm>
            <a:off x="4343400" y="22098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Line 23"/>
          <p:cNvSpPr>
            <a:spLocks noChangeShapeType="1"/>
          </p:cNvSpPr>
          <p:nvPr/>
        </p:nvSpPr>
        <p:spPr bwMode="auto">
          <a:xfrm>
            <a:off x="4343400" y="33528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7" name="Line 24"/>
          <p:cNvSpPr>
            <a:spLocks noChangeShapeType="1"/>
          </p:cNvSpPr>
          <p:nvPr/>
        </p:nvSpPr>
        <p:spPr bwMode="auto">
          <a:xfrm>
            <a:off x="4343400" y="5562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𝑁𝑂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𝑂𝐻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60" r="-127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996" r="-44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27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909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History of Acid Rain Research</a:t>
            </a:r>
          </a:p>
        </p:txBody>
      </p:sp>
      <p:sp>
        <p:nvSpPr>
          <p:cNvPr id="5" name="Pentagon 4"/>
          <p:cNvSpPr/>
          <p:nvPr/>
        </p:nvSpPr>
        <p:spPr>
          <a:xfrm>
            <a:off x="202881" y="4063016"/>
            <a:ext cx="1219200" cy="30480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1600s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237643" y="4063016"/>
            <a:ext cx="1066800" cy="304800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>
                <a:solidFill>
                  <a:schemeClr val="bg1"/>
                </a:solidFill>
              </a:rPr>
              <a:t>1852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81863" y="4063016"/>
            <a:ext cx="1066800" cy="30480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1950s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110703" y="4063016"/>
            <a:ext cx="1066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1960s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6101303" y="4063016"/>
            <a:ext cx="1066800" cy="30480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1970s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091903" y="4063016"/>
            <a:ext cx="1066800" cy="304800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1980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966651" y="3682016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2743200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805903" y="3621332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10800000">
            <a:off x="54917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6477000" y="3688674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098" name="Picture 2" descr="http://images.betterworldbooks.com/185/The-Arundel-and-Pomfret-Marbles-in-Oxford-Vickers-Michael-978185444207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r="47184" b="48873"/>
          <a:stretch/>
        </p:blipFill>
        <p:spPr bwMode="auto">
          <a:xfrm>
            <a:off x="83750" y="1829639"/>
            <a:ext cx="1521959" cy="176042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Up Arrow 28"/>
          <p:cNvSpPr/>
          <p:nvPr/>
        </p:nvSpPr>
        <p:spPr>
          <a:xfrm rot="10800000">
            <a:off x="74729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100" name="Picture 4" descr="http://manchestergazette.co.uk/wp-content/uploads/2013/01/Industrial-Revolu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1" r="66309" b="33148"/>
          <a:stretch/>
        </p:blipFill>
        <p:spPr bwMode="auto">
          <a:xfrm>
            <a:off x="1562983" y="4877735"/>
            <a:ext cx="1598434" cy="1853615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2" name="Picture 6" descr="http://www.canadiangeographic.ca/wildlife-nature/articles/images/science-and-understanding-acid-rain-fighter-page-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3" r="4828" b="13430"/>
          <a:stretch/>
        </p:blipFill>
        <p:spPr bwMode="auto">
          <a:xfrm>
            <a:off x="3588321" y="4738396"/>
            <a:ext cx="1369982" cy="1864428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4" name="Picture 8" descr="http://www.cedarcreek.umn.edu/about/people/photo/GorhamEvil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43" y="1862620"/>
            <a:ext cx="1729297" cy="151140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6" name="Picture 10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15" y="1862620"/>
            <a:ext cx="2314872" cy="173615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8" name="Picture 12" descr="http://www.google.com/url?sa=i&amp;source=images&amp;cd=&amp;docid=PRdvWpkuGXLTEM&amp;tbnid=9_0z7mq-oxkMtM:&amp;ved=0CAUQjBw&amp;url=http%3A%2F%2Fupload.wikimedia.org%2Fwikipedia%2Fcommons%2Fb%2Fb2%2FUnited_States_Capitol_-_west_front.jpg&amp;ei=qzzhUqb0IebjsASys4BQ&amp;psig=AFQjCNFDvZ1Y-xztNATUjgIwUUTxtfN1Wg&amp;ust=139057924367776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31" y="5477060"/>
            <a:ext cx="2535143" cy="131459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623942" y="1811815"/>
            <a:ext cx="1652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British writer noted the “corrosive effect of polluted, acidic city air” on the deterioration of marble sculptures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1979" y="4858214"/>
            <a:ext cx="1501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Robert Angus Smith – </a:t>
            </a:r>
            <a:r>
              <a:rPr lang="de-CH" sz="1400" dirty="0" err="1" smtClean="0"/>
              <a:t>associated</a:t>
            </a:r>
            <a:r>
              <a:rPr lang="de-CH" sz="1400" dirty="0" smtClean="0"/>
              <a:t> </a:t>
            </a:r>
            <a:r>
              <a:rPr lang="de-CH" sz="1400" dirty="0" err="1" smtClean="0"/>
              <a:t>acidic</a:t>
            </a:r>
            <a:r>
              <a:rPr lang="de-CH" sz="1400" dirty="0" smtClean="0"/>
              <a:t> rain </a:t>
            </a:r>
            <a:r>
              <a:rPr lang="de-CH" sz="1400" dirty="0" err="1" smtClean="0"/>
              <a:t>with</a:t>
            </a:r>
            <a:r>
              <a:rPr lang="de-CH" sz="1400" dirty="0" smtClean="0"/>
              <a:t> </a:t>
            </a:r>
            <a:r>
              <a:rPr lang="de-CH" sz="1400" dirty="0" err="1" smtClean="0"/>
              <a:t>industrial</a:t>
            </a:r>
            <a:r>
              <a:rPr lang="de-CH" sz="1400" dirty="0" smtClean="0"/>
              <a:t> </a:t>
            </a:r>
            <a:r>
              <a:rPr lang="de-CH" sz="1400" dirty="0" err="1" smtClean="0"/>
              <a:t>pollution</a:t>
            </a:r>
            <a:r>
              <a:rPr lang="de-CH" sz="1400" dirty="0" smtClean="0"/>
              <a:t> in Manchester, England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592644" y="3328161"/>
            <a:ext cx="2298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Eville</a:t>
            </a:r>
            <a:r>
              <a:rPr lang="de-CH" sz="1400" dirty="0" smtClean="0"/>
              <a:t> </a:t>
            </a:r>
            <a:r>
              <a:rPr lang="de-CH" sz="1400" dirty="0" err="1" smtClean="0"/>
              <a:t>Gorham</a:t>
            </a:r>
            <a:r>
              <a:rPr lang="de-CH" sz="1400" dirty="0" smtClean="0"/>
              <a:t> – </a:t>
            </a:r>
            <a:r>
              <a:rPr lang="de-CH" sz="1400" dirty="0" err="1" smtClean="0"/>
              <a:t>hypothesized</a:t>
            </a:r>
            <a:r>
              <a:rPr lang="de-CH" sz="1400" dirty="0" smtClean="0"/>
              <a:t> SO</a:t>
            </a:r>
            <a:r>
              <a:rPr lang="de-CH" sz="1400" baseline="-25000" dirty="0" smtClean="0"/>
              <a:t>2</a:t>
            </a:r>
            <a:r>
              <a:rPr lang="de-CH" sz="1400" dirty="0" smtClean="0"/>
              <a:t> </a:t>
            </a:r>
            <a:r>
              <a:rPr lang="de-CH" sz="1400" dirty="0" err="1" smtClean="0"/>
              <a:t>emissions</a:t>
            </a:r>
            <a:r>
              <a:rPr lang="de-CH" sz="1400" dirty="0" smtClean="0"/>
              <a:t> </a:t>
            </a:r>
            <a:r>
              <a:rPr lang="de-CH" sz="1400" dirty="0" err="1" smtClean="0"/>
              <a:t>could</a:t>
            </a:r>
            <a:r>
              <a:rPr lang="de-CH" sz="1400" dirty="0" smtClean="0"/>
              <a:t> </a:t>
            </a:r>
            <a:r>
              <a:rPr lang="de-CH" sz="1400" dirty="0" err="1" smtClean="0"/>
              <a:t>lead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8469" y="4738396"/>
            <a:ext cx="1448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Harold Harvey – </a:t>
            </a:r>
            <a:r>
              <a:rPr lang="de-CH" sz="1400" dirty="0" err="1" smtClean="0"/>
              <a:t>convinced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world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causes</a:t>
            </a:r>
            <a:r>
              <a:rPr lang="de-CH" sz="1400" dirty="0" smtClean="0"/>
              <a:t> </a:t>
            </a:r>
            <a:r>
              <a:rPr lang="de-CH" sz="1400" dirty="0" err="1" smtClean="0"/>
              <a:t>and</a:t>
            </a:r>
            <a:r>
              <a:rPr lang="de-CH" sz="1400" dirty="0" smtClean="0"/>
              <a:t> </a:t>
            </a:r>
            <a:r>
              <a:rPr lang="de-CH" sz="1400" dirty="0" err="1" smtClean="0"/>
              <a:t>effects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535381" y="1834928"/>
            <a:ext cx="1608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New York Times </a:t>
            </a:r>
            <a:r>
              <a:rPr lang="de-CH" sz="1400" dirty="0" err="1" smtClean="0"/>
              <a:t>made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issue</a:t>
            </a:r>
            <a:r>
              <a:rPr lang="de-CH" sz="1400" dirty="0" smtClean="0"/>
              <a:t> </a:t>
            </a:r>
            <a:r>
              <a:rPr lang="de-CH" sz="1400" dirty="0" err="1" smtClean="0"/>
              <a:t>popular</a:t>
            </a:r>
            <a:r>
              <a:rPr lang="de-CH" sz="1400" dirty="0" smtClean="0"/>
              <a:t> </a:t>
            </a:r>
            <a:r>
              <a:rPr lang="de-CH" sz="1400" dirty="0" err="1" smtClean="0"/>
              <a:t>with</a:t>
            </a:r>
            <a:r>
              <a:rPr lang="de-CH" sz="1400" dirty="0" smtClean="0"/>
              <a:t> a </a:t>
            </a:r>
            <a:r>
              <a:rPr lang="de-CH" sz="1400" dirty="0" err="1" smtClean="0"/>
              <a:t>series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reports</a:t>
            </a:r>
            <a:r>
              <a:rPr lang="de-CH" sz="1400" dirty="0" smtClean="0"/>
              <a:t> on </a:t>
            </a:r>
            <a:r>
              <a:rPr lang="de-CH" sz="1400" dirty="0" err="1" smtClean="0"/>
              <a:t>damage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forest</a:t>
            </a:r>
            <a:r>
              <a:rPr lang="de-CH" sz="1400" dirty="0" smtClean="0"/>
              <a:t> </a:t>
            </a:r>
            <a:r>
              <a:rPr lang="de-CH" sz="1400" dirty="0" err="1" smtClean="0"/>
              <a:t>ecosystems</a:t>
            </a:r>
            <a:r>
              <a:rPr lang="de-CH" sz="1400" dirty="0" smtClean="0"/>
              <a:t> </a:t>
            </a:r>
            <a:r>
              <a:rPr lang="de-CH" sz="1400" dirty="0" err="1" smtClean="0"/>
              <a:t>wrought</a:t>
            </a:r>
            <a:r>
              <a:rPr lang="de-CH" sz="1400" dirty="0" smtClean="0"/>
              <a:t> </a:t>
            </a:r>
            <a:r>
              <a:rPr lang="de-CH" sz="1400" dirty="0" err="1" smtClean="0"/>
              <a:t>by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6510131" y="4877735"/>
            <a:ext cx="253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US </a:t>
            </a:r>
            <a:r>
              <a:rPr lang="de-CH" sz="1400" dirty="0" err="1" smtClean="0"/>
              <a:t>Congress</a:t>
            </a:r>
            <a:r>
              <a:rPr lang="de-CH" sz="1400" dirty="0" smtClean="0"/>
              <a:t> </a:t>
            </a:r>
            <a:r>
              <a:rPr lang="de-CH" sz="1400" dirty="0" err="1" smtClean="0"/>
              <a:t>passes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Deposition </a:t>
            </a:r>
            <a:r>
              <a:rPr lang="de-CH" sz="1400" dirty="0" err="1" smtClean="0"/>
              <a:t>Act</a:t>
            </a:r>
            <a:endParaRPr lang="en-US" sz="1400" dirty="0"/>
          </a:p>
        </p:txBody>
      </p:sp>
      <p:sp>
        <p:nvSpPr>
          <p:cNvPr id="43" name="Chevron 42"/>
          <p:cNvSpPr/>
          <p:nvPr/>
        </p:nvSpPr>
        <p:spPr>
          <a:xfrm>
            <a:off x="1392756" y="4066825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Chevron 43"/>
          <p:cNvSpPr/>
          <p:nvPr/>
        </p:nvSpPr>
        <p:spPr>
          <a:xfrm>
            <a:off x="1672515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Chevron 44"/>
          <p:cNvSpPr/>
          <p:nvPr/>
        </p:nvSpPr>
        <p:spPr>
          <a:xfrm>
            <a:off x="1953366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Chevron 45"/>
          <p:cNvSpPr/>
          <p:nvPr/>
        </p:nvSpPr>
        <p:spPr>
          <a:xfrm>
            <a:off x="3276686" y="4075066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>
            <a:off x="3512766" y="407094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Chevron 52"/>
          <p:cNvSpPr/>
          <p:nvPr/>
        </p:nvSpPr>
        <p:spPr>
          <a:xfrm>
            <a:off x="3782495" y="406682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34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22" grpId="0" animBg="1"/>
      <p:bldP spid="24" grpId="0" animBg="1"/>
      <p:bldP spid="29" grpId="0" animBg="1"/>
      <p:bldP spid="37" grpId="0"/>
      <p:bldP spid="38" grpId="0"/>
      <p:bldP spid="39" grpId="0"/>
      <p:bldP spid="40" grpId="0"/>
      <p:bldP spid="41" grpId="0"/>
      <p:bldP spid="43" grpId="0" animBg="1"/>
      <p:bldP spid="44" grpId="0" animBg="1"/>
      <p:bldP spid="45" grpId="0" animBg="1"/>
      <p:bldP spid="46" grpId="0" animBg="1"/>
      <p:bldP spid="52" grpId="0" animBg="1"/>
      <p:bldP spid="5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Lake and/or Watershed Remediation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Add a soluble mineral such as lime (</a:t>
            </a:r>
            <a:r>
              <a:rPr lang="en-US" dirty="0" smtClean="0">
                <a:solidFill>
                  <a:schemeClr val="bg2"/>
                </a:solidFill>
              </a:rPr>
              <a:t>CaCO</a:t>
            </a:r>
            <a:r>
              <a:rPr lang="en-US" baseline="-25000" dirty="0" smtClean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) </a:t>
            </a:r>
            <a:r>
              <a:rPr lang="en-US" dirty="0">
                <a:solidFill>
                  <a:schemeClr val="bg2"/>
                </a:solidFill>
              </a:rPr>
              <a:t>or sodium bicarbonate (NaHCO</a:t>
            </a:r>
            <a:r>
              <a:rPr lang="en-US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Application options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990850" y="5461000"/>
            <a:ext cx="641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lvl="1" algn="ctr"/>
            <a:endParaRPr lang="en-US" sz="2400"/>
          </a:p>
          <a:p>
            <a:pPr lvl="1" algn="ctr"/>
            <a:endParaRPr lang="en-US" sz="2400"/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57337" y="3815733"/>
            <a:ext cx="2149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meter into stream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1490662" y="4304683"/>
            <a:ext cx="2601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apply directly to lake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1524000" y="3280746"/>
            <a:ext cx="2511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spread on watershed</a:t>
            </a:r>
          </a:p>
        </p:txBody>
      </p:sp>
      <p:pic>
        <p:nvPicPr>
          <p:cNvPr id="86027" name="Picture 11" descr="a_boa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3641725"/>
            <a:ext cx="4233862" cy="31829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804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3" grpId="0" build="p" autoUpdateAnimBg="0"/>
      <p:bldP spid="86024" grpId="0" build="p" autoUpdateAnimBg="0"/>
      <p:bldP spid="86025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7308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At what pH is ANC 0?</a:t>
            </a:r>
          </a:p>
        </p:txBody>
      </p:sp>
      <p:graphicFrame>
        <p:nvGraphicFramePr>
          <p:cNvPr id="20483" name="Object 4"/>
          <p:cNvGraphicFramePr>
            <a:graphicFrameLocks noChangeAspect="1"/>
          </p:cNvGraphicFramePr>
          <p:nvPr/>
        </p:nvGraphicFramePr>
        <p:xfrm>
          <a:off x="349250" y="1655763"/>
          <a:ext cx="8594725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7" name="Chart" r:id="rId4" imgW="6058069" imgH="3714776" progId="Excel.Chart.8">
                  <p:embed followColorScheme="full"/>
                </p:oleObj>
              </mc:Choice>
              <mc:Fallback>
                <p:oleObj name="Chart" r:id="rId4" imgW="6058069" imgH="3714776" progId="Excel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655763"/>
                        <a:ext cx="8594725" cy="513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7" name="Line 7"/>
          <p:cNvSpPr>
            <a:spLocks noChangeShapeType="1"/>
          </p:cNvSpPr>
          <p:nvPr/>
        </p:nvSpPr>
        <p:spPr bwMode="auto">
          <a:xfrm flipV="1">
            <a:off x="3863975" y="2125663"/>
            <a:ext cx="0" cy="39655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9"/>
          <p:cNvSpPr>
            <a:spLocks noChangeShapeType="1"/>
          </p:cNvSpPr>
          <p:nvPr/>
        </p:nvSpPr>
        <p:spPr bwMode="auto">
          <a:xfrm flipV="1">
            <a:off x="5856482" y="1012187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1121414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381521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23622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0104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80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7" grpId="0" animBg="1"/>
      <p:bldP spid="6" grpId="0" animBg="1"/>
      <p:bldP spid="8" grpId="0" animBg="1"/>
      <p:bldP spid="9" grpId="0" animBg="1"/>
      <p:bldP spid="2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11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1985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1986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1987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1988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947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1989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4597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1990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1239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1991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2268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496888"/>
          </a:xfrm>
        </p:spPr>
        <p:txBody>
          <a:bodyPr/>
          <a:lstStyle/>
          <a:p>
            <a:r>
              <a:rPr lang="en-US" altLang="en-US" dirty="0" smtClean="0"/>
              <a:t>Where is Acid Rain Falling?</a:t>
            </a:r>
          </a:p>
        </p:txBody>
      </p:sp>
      <p:sp>
        <p:nvSpPr>
          <p:cNvPr id="9220" name="Rectangle 5">
            <a:hlinkClick r:id="rId3"/>
          </p:cNvPr>
          <p:cNvSpPr>
            <a:spLocks noChangeArrowheads="1"/>
          </p:cNvSpPr>
          <p:nvPr/>
        </p:nvSpPr>
        <p:spPr bwMode="auto">
          <a:xfrm>
            <a:off x="194310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6" name="Picture 9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57063" cy="63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328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1992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949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1993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175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6205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8364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123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7951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9331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1999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262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2001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0644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2002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548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Rain is a growing problem in Asia</a:t>
            </a:r>
            <a:endParaRPr lang="en-US" dirty="0"/>
          </a:p>
        </p:txBody>
      </p:sp>
      <p:pic>
        <p:nvPicPr>
          <p:cNvPr id="6656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34004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359" y="1859416"/>
            <a:ext cx="5502047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3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2003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111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97795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288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3634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9820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174171" y="33845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915400" y="36385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4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2009</a:t>
            </a:r>
            <a:endParaRPr lang="en-US" altLang="en-US" sz="3000" b="1" dirty="0"/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462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2010</a:t>
            </a:r>
            <a:endParaRPr lang="en-US" altLang="en-US" sz="3000" b="1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086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162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2011</a:t>
            </a:r>
            <a:endParaRPr lang="en-US" altLang="en-US" sz="3000" b="1" dirty="0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Return 2">
            <a:hlinkClick r:id="rId4" action="ppaction://hlinksldjump" highlightClick="1"/>
          </p:cNvPr>
          <p:cNvSpPr/>
          <p:nvPr/>
        </p:nvSpPr>
        <p:spPr>
          <a:xfrm>
            <a:off x="8074206" y="6012180"/>
            <a:ext cx="1076325" cy="876300"/>
          </a:xfrm>
          <a:prstGeom prst="actionButtonRetur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4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What Determines Lake Susceptibility to Acidification?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757738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Acidification = f(acid inputs, ANC)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inputs = f(power plants, cars, wind currents, mine tailings)</a:t>
            </a:r>
          </a:p>
          <a:p>
            <a:pPr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Neutralizing Capacity = f(?)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Carbonates obtained from dissolution of minerals such as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CaCO</a:t>
            </a:r>
            <a:r>
              <a:rPr lang="en-US" sz="2800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 (calcite or aragonite)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MgCO</a:t>
            </a:r>
            <a:r>
              <a:rPr lang="en-US" sz="2800" baseline="-25000" dirty="0">
                <a:solidFill>
                  <a:schemeClr val="bg2"/>
                </a:solidFill>
              </a:rPr>
              <a:t>3 </a:t>
            </a: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magnesite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CaMgCO</a:t>
            </a:r>
            <a:r>
              <a:rPr lang="en-US" sz="2800" baseline="-25000" dirty="0">
                <a:solidFill>
                  <a:schemeClr val="bg2"/>
                </a:solidFill>
              </a:rPr>
              <a:t>3 </a:t>
            </a:r>
            <a:r>
              <a:rPr lang="en-US" dirty="0">
                <a:solidFill>
                  <a:schemeClr val="bg2"/>
                </a:solidFill>
              </a:rPr>
              <a:t>(dolomite)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54917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 bldLvl="3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p(x) = -log</a:t>
            </a:r>
            <a:r>
              <a:rPr lang="en-US" baseline="-25000" dirty="0" smtClean="0"/>
              <a:t>10</a:t>
            </a:r>
            <a:r>
              <a:rPr lang="en-US" dirty="0" smtClean="0"/>
              <a:t>(x)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𝐻𝐴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At equilibrium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solidFill>
                              <a:schemeClr val="bg2"/>
                            </a:solidFill>
                            <a:latin typeface="Cambria Math"/>
                          </a:rPr>
                          <m:t>𝐻𝐴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</a:p>
              <a:p>
                <a:endParaRPr lang="en-US" dirty="0"/>
              </a:p>
              <a:p>
                <a:r>
                  <a:rPr lang="en-US" dirty="0" smtClean="0"/>
                  <a:t>thus at equilibrium…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blipFill>
                <a:blip r:embed="rId5"/>
                <a:stretch>
                  <a:fillRect l="-2445" t="-4846" r="-1467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114801" y="2781748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Equilibrium constant for a monoprotic acid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41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989868" cy="1143000"/>
          </a:xfr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 in the Environment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14488"/>
            <a:ext cx="8153400" cy="5334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Strong acids completely dissociate in water</a:t>
            </a:r>
          </a:p>
        </p:txBody>
      </p:sp>
      <p:graphicFrame>
        <p:nvGraphicFramePr>
          <p:cNvPr id="10244" name="Object 4"/>
          <p:cNvGraphicFramePr>
            <a:graphicFrameLocks/>
          </p:cNvGraphicFramePr>
          <p:nvPr/>
        </p:nvGraphicFramePr>
        <p:xfrm>
          <a:off x="4876800" y="3009900"/>
          <a:ext cx="3098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5" name="Equation" r:id="rId4" imgW="3086234" imgH="400042" progId="Equation.3">
                  <p:embed/>
                </p:oleObj>
              </mc:Choice>
              <mc:Fallback>
                <p:oleObj name="Equation" r:id="rId4" imgW="3086234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009900"/>
                        <a:ext cx="30988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/>
          </p:cNvGraphicFramePr>
          <p:nvPr/>
        </p:nvGraphicFramePr>
        <p:xfrm>
          <a:off x="762000" y="3009900"/>
          <a:ext cx="27971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6" name="Equation" r:id="rId6" imgW="2781201" imgH="409489" progId="Equation.3">
                  <p:embed/>
                </p:oleObj>
              </mc:Choice>
              <mc:Fallback>
                <p:oleObj name="Equation" r:id="rId6" imgW="278120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09900"/>
                        <a:ext cx="27971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725488" y="3505200"/>
            <a:ext cx="811371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If 0.1 </a:t>
            </a:r>
            <a:r>
              <a:rPr lang="en-US" altLang="en-US" dirty="0" err="1" smtClean="0">
                <a:solidFill>
                  <a:schemeClr val="bg2"/>
                </a:solidFill>
              </a:rPr>
              <a:t>mol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>
                <a:solidFill>
                  <a:schemeClr val="bg2"/>
                </a:solidFill>
              </a:rPr>
              <a:t>of nitric acid is added to 1 liter of pure water, what is the concentration of H</a:t>
            </a:r>
            <a:r>
              <a:rPr lang="en-US" altLang="en-US" baseline="30000" dirty="0">
                <a:solidFill>
                  <a:schemeClr val="bg2"/>
                </a:solidFill>
              </a:rPr>
              <a:t>+</a:t>
            </a:r>
            <a:r>
              <a:rPr lang="en-US" altLang="en-US" dirty="0">
                <a:solidFill>
                  <a:schemeClr val="bg2"/>
                </a:solidFill>
              </a:rPr>
              <a:t>? _________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is the pH? [</a:t>
            </a:r>
            <a:r>
              <a:rPr lang="en-US" altLang="en-US" dirty="0" smtClean="0">
                <a:solidFill>
                  <a:schemeClr val="bg2"/>
                </a:solidFill>
              </a:rPr>
              <a:t>pH </a:t>
            </a:r>
            <a:r>
              <a:rPr lang="en-US" altLang="en-US" dirty="0">
                <a:solidFill>
                  <a:schemeClr val="bg2"/>
                </a:solidFill>
              </a:rPr>
              <a:t>= -</a:t>
            </a:r>
            <a:r>
              <a:rPr lang="en-US" altLang="en-US" dirty="0" smtClean="0">
                <a:solidFill>
                  <a:schemeClr val="bg2"/>
                </a:solidFill>
              </a:rPr>
              <a:t>log[H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]] </a:t>
            </a:r>
            <a:r>
              <a:rPr lang="en-US" altLang="en-US" dirty="0">
                <a:solidFill>
                  <a:schemeClr val="bg2"/>
                </a:solidFill>
              </a:rPr>
              <a:t>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2"/>
              </a:solidFill>
            </a:endParaRP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else can happen to the hydrogen ions if it isn’t pure water? ________________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62000" y="5029200"/>
            <a:ext cx="7848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ä"/>
            </a:pPr>
            <a:endParaRPr lang="en-US" altLang="en-US"/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6261100" y="4495800"/>
            <a:ext cx="177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3787775" y="5935663"/>
            <a:ext cx="12811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reactions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6950075" y="3984625"/>
            <a:ext cx="8493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0.1 M</a:t>
            </a: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1319213" y="2492375"/>
            <a:ext cx="12153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pK</a:t>
            </a:r>
            <a:r>
              <a:rPr lang="en-US" altLang="en-US" dirty="0" smtClean="0">
                <a:solidFill>
                  <a:schemeClr val="accent4"/>
                </a:solidFill>
              </a:rPr>
              <a:t>= -</a:t>
            </a:r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1371600" y="3043238"/>
            <a:ext cx="1123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5156200" y="2439988"/>
            <a:ext cx="2703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pK</a:t>
            </a:r>
            <a:r>
              <a:rPr lang="en-US" altLang="en-US" baseline="-25000" dirty="0">
                <a:solidFill>
                  <a:schemeClr val="accent4"/>
                </a:solidFill>
              </a:rPr>
              <a:t>1</a:t>
            </a:r>
            <a:r>
              <a:rPr lang="en-US" altLang="en-US" dirty="0">
                <a:solidFill>
                  <a:schemeClr val="accent4"/>
                </a:solidFill>
              </a:rPr>
              <a:t>= -3, pK</a:t>
            </a:r>
            <a:r>
              <a:rPr lang="en-US" altLang="en-US" baseline="-25000" dirty="0">
                <a:solidFill>
                  <a:schemeClr val="accent4"/>
                </a:solidFill>
              </a:rPr>
              <a:t>2</a:t>
            </a:r>
            <a:r>
              <a:rPr lang="en-US" altLang="en-US" dirty="0">
                <a:solidFill>
                  <a:schemeClr val="accent4"/>
                </a:solidFill>
              </a:rPr>
              <a:t>=1.9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5291138" y="2990850"/>
            <a:ext cx="2428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690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4" grpId="0" build="p" autoUpdateAnimBg="0"/>
      <p:bldP spid="65545" grpId="0" build="p" autoUpdateAnimBg="0"/>
      <p:bldP spid="65546" grpId="0" build="p" autoUpdateAnimBg="0"/>
      <p:bldP spid="65547" grpId="0" build="p" autoUpdateAnimBg="0"/>
      <p:bldP spid="65549" grpId="0" build="p" autoUpdateAnimBg="0"/>
    </p:bldLst>
  </p:timing>
</p:sld>
</file>

<file path=ppt/theme/theme1.xml><?xml version="1.0" encoding="utf-8"?>
<a:theme xmlns:a="http://schemas.openxmlformats.org/drawingml/2006/main" name="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11559</TotalTime>
  <Pages>9</Pages>
  <Words>2438</Words>
  <Application>Microsoft Office PowerPoint</Application>
  <PresentationFormat>On-screen Show (4:3)</PresentationFormat>
  <Paragraphs>517</Paragraphs>
  <Slides>68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68</vt:i4>
      </vt:variant>
    </vt:vector>
  </HeadingPairs>
  <TitlesOfParts>
    <vt:vector size="82" baseType="lpstr">
      <vt:lpstr>Times New Roman</vt:lpstr>
      <vt:lpstr>Monotype Sorts</vt:lpstr>
      <vt:lpstr>Candara</vt:lpstr>
      <vt:lpstr>Book Antiqua</vt:lpstr>
      <vt:lpstr>Arial</vt:lpstr>
      <vt:lpstr>Cambria Math</vt:lpstr>
      <vt:lpstr>Wingdings</vt:lpstr>
      <vt:lpstr>Lecture 4540 2016</vt:lpstr>
      <vt:lpstr>1_Lecture 4540 2016</vt:lpstr>
      <vt:lpstr>2_Lecture 4540 2016</vt:lpstr>
      <vt:lpstr>Photo Editor Photo</vt:lpstr>
      <vt:lpstr>Equation</vt:lpstr>
      <vt:lpstr>Document</vt:lpstr>
      <vt:lpstr>Chart</vt:lpstr>
      <vt:lpstr>PowerPoint Presentation</vt:lpstr>
      <vt:lpstr>logistics</vt:lpstr>
      <vt:lpstr>What is the Acid Source?</vt:lpstr>
      <vt:lpstr>Chemistry of Acid Rain Formation</vt:lpstr>
      <vt:lpstr>Where is Acid Rain Falling?</vt:lpstr>
      <vt:lpstr>Acid Rain is a growing problem in Asia</vt:lpstr>
      <vt:lpstr>What Determines Lake Susceptibility to Acidification?</vt:lpstr>
      <vt:lpstr>The p function</vt:lpstr>
      <vt:lpstr>Fate of Strong Acids in the Environment</vt:lpstr>
      <vt:lpstr>Fate of Strong Acids: Reactions</vt:lpstr>
      <vt:lpstr>Carbonate System</vt:lpstr>
      <vt:lpstr>Alpha Notation and Equilibrium Constants will help us calculate concentrations</vt:lpstr>
      <vt:lpstr>Alphas: the fraction of the total carbonates in each species</vt:lpstr>
      <vt:lpstr>Alpha Notation</vt:lpstr>
      <vt:lpstr>pH Diagram</vt:lpstr>
      <vt:lpstr>Acid Neutralizing Capacity (ANC)</vt:lpstr>
      <vt:lpstr>Hydrogen Ion Concentration: The Master Variable</vt:lpstr>
      <vt:lpstr>ANC properties</vt:lpstr>
      <vt:lpstr>ANC Example</vt:lpstr>
      <vt:lpstr>More Complications:  Open to the Atmosphere</vt:lpstr>
      <vt:lpstr>ANC Example (continued)</vt:lpstr>
      <vt:lpstr>Open vs. Closed to the Atmosphere</vt:lpstr>
      <vt:lpstr>Completely Mixed Flow Reactor</vt:lpstr>
      <vt:lpstr>Completely Mixed Flow Reactor</vt:lpstr>
      <vt:lpstr>Three Equations for CT in CMFR</vt:lpstr>
      <vt:lpstr>What is the measured concentration of carbonates?</vt:lpstr>
      <vt:lpstr>Measuring ANC: Gran Titration</vt:lpstr>
      <vt:lpstr>Conservation of ANC</vt:lpstr>
      <vt:lpstr>ANC of Titrant</vt:lpstr>
      <vt:lpstr>ANC of Titrated Sample</vt:lpstr>
      <vt:lpstr>Gran Function</vt:lpstr>
      <vt:lpstr>Gran Plot</vt:lpstr>
      <vt:lpstr>Gran Plot using pH probe and ProCoDA</vt:lpstr>
      <vt:lpstr>Calculating ANC</vt:lpstr>
      <vt:lpstr>Titration Technique</vt:lpstr>
      <vt:lpstr>Titrant Incremental Volume</vt:lpstr>
      <vt:lpstr>PowerPoint Presentation</vt:lpstr>
      <vt:lpstr>Freshwater pH: water quality issues/challenges</vt:lpstr>
      <vt:lpstr>The Global Problem of Acid Rain</vt:lpstr>
      <vt:lpstr>History of Acid Rain Research</vt:lpstr>
      <vt:lpstr>Lake and/or Watershed Remediation</vt:lpstr>
      <vt:lpstr>At what pH is ANC 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creator>Ruth Richardson</dc:creator>
  <cp:lastModifiedBy>Monroe Weber-Shirk</cp:lastModifiedBy>
  <cp:revision>302</cp:revision>
  <cp:lastPrinted>2017-12-21T22:20:55Z</cp:lastPrinted>
  <dcterms:created xsi:type="dcterms:W3CDTF">1996-08-30T09:00:06Z</dcterms:created>
  <dcterms:modified xsi:type="dcterms:W3CDTF">2019-02-04T19:22:10Z</dcterms:modified>
</cp:coreProperties>
</file>